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0" r:id="rId4"/>
  </p:sldMasterIdLst>
  <p:notesMasterIdLst>
    <p:notesMasterId r:id="rId70"/>
  </p:notesMasterIdLst>
  <p:sldIdLst>
    <p:sldId id="984" r:id="rId5"/>
    <p:sldId id="1022" r:id="rId6"/>
    <p:sldId id="965" r:id="rId7"/>
    <p:sldId id="1934" r:id="rId8"/>
    <p:sldId id="968" r:id="rId9"/>
    <p:sldId id="1908" r:id="rId10"/>
    <p:sldId id="969" r:id="rId11"/>
    <p:sldId id="970" r:id="rId12"/>
    <p:sldId id="972" r:id="rId13"/>
    <p:sldId id="973" r:id="rId14"/>
    <p:sldId id="1895" r:id="rId15"/>
    <p:sldId id="1896" r:id="rId16"/>
    <p:sldId id="1909" r:id="rId17"/>
    <p:sldId id="976" r:id="rId18"/>
    <p:sldId id="977" r:id="rId19"/>
    <p:sldId id="978" r:id="rId20"/>
    <p:sldId id="1086" r:id="rId21"/>
    <p:sldId id="1087" r:id="rId22"/>
    <p:sldId id="1088" r:id="rId23"/>
    <p:sldId id="1089" r:id="rId24"/>
    <p:sldId id="1090" r:id="rId25"/>
    <p:sldId id="1897" r:id="rId26"/>
    <p:sldId id="1891" r:id="rId27"/>
    <p:sldId id="980" r:id="rId28"/>
    <p:sldId id="1933" r:id="rId29"/>
    <p:sldId id="979" r:id="rId30"/>
    <p:sldId id="1932" r:id="rId31"/>
    <p:sldId id="1899" r:id="rId32"/>
    <p:sldId id="1931" r:id="rId33"/>
    <p:sldId id="256" r:id="rId34"/>
    <p:sldId id="1900" r:id="rId35"/>
    <p:sldId id="1913" r:id="rId36"/>
    <p:sldId id="1910" r:id="rId37"/>
    <p:sldId id="1917" r:id="rId38"/>
    <p:sldId id="1914" r:id="rId39"/>
    <p:sldId id="1922" r:id="rId40"/>
    <p:sldId id="1918" r:id="rId41"/>
    <p:sldId id="1923" r:id="rId42"/>
    <p:sldId id="1912" r:id="rId43"/>
    <p:sldId id="1919" r:id="rId44"/>
    <p:sldId id="1915" r:id="rId45"/>
    <p:sldId id="1921" r:id="rId46"/>
    <p:sldId id="1920" r:id="rId47"/>
    <p:sldId id="1916" r:id="rId48"/>
    <p:sldId id="410" r:id="rId49"/>
    <p:sldId id="1930" r:id="rId50"/>
    <p:sldId id="1903" r:id="rId51"/>
    <p:sldId id="1929" r:id="rId52"/>
    <p:sldId id="432" r:id="rId53"/>
    <p:sldId id="1905" r:id="rId54"/>
    <p:sldId id="434" r:id="rId55"/>
    <p:sldId id="1907" r:id="rId56"/>
    <p:sldId id="1924" r:id="rId57"/>
    <p:sldId id="1925" r:id="rId58"/>
    <p:sldId id="1927" r:id="rId59"/>
    <p:sldId id="1926" r:id="rId60"/>
    <p:sldId id="1906" r:id="rId61"/>
    <p:sldId id="1928" r:id="rId62"/>
    <p:sldId id="668" r:id="rId63"/>
    <p:sldId id="669" r:id="rId64"/>
    <p:sldId id="1098" r:id="rId65"/>
    <p:sldId id="674" r:id="rId66"/>
    <p:sldId id="688" r:id="rId67"/>
    <p:sldId id="675" r:id="rId68"/>
    <p:sldId id="689" r:id="rId69"/>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mma Belenkaya" initials="" lastIdx="2" clrIdx="0"/>
  <p:cmAuthor id="1" name="Erica Stanoch" initials="" lastIdx="19" clrIdx="1"/>
  <p:cmAuthor id="2" name="Peter Rijnbeek" initials="PR" lastIdx="1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95B4D8"/>
    <a:srgbClr val="5182BB"/>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2047A0-5F8A-4BBE-AB60-A37E5D643FF8}">
  <a:tblStyle styleId="{282047A0-5F8A-4BBE-AB60-A37E5D643FF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969E380D-7EF0-46B0-BE8E-688EA0314A7F}" styleName="Table_1"/>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76"/>
    <p:restoredTop sz="95143"/>
  </p:normalViewPr>
  <p:slideViewPr>
    <p:cSldViewPr>
      <p:cViewPr>
        <p:scale>
          <a:sx n="90" d="100"/>
          <a:sy n="90" d="100"/>
        </p:scale>
        <p:origin x="896" y="744"/>
      </p:cViewPr>
      <p:guideLst>
        <p:guide orient="horz" pos="2160"/>
        <p:guide pos="2880"/>
      </p:guideLst>
    </p:cSldViewPr>
  </p:slideViewPr>
  <p:notesTextViewPr>
    <p:cViewPr>
      <p:scale>
        <a:sx n="1" d="1"/>
        <a:sy n="1" d="1"/>
      </p:scale>
      <p:origin x="0" y="0"/>
    </p:cViewPr>
  </p:notesTextViewPr>
  <p:sorterViewPr>
    <p:cViewPr>
      <p:scale>
        <a:sx n="75" d="100"/>
        <a:sy n="75" d="100"/>
      </p:scale>
      <p:origin x="0" y="-304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rgbClr val="FFC000"/>
        </a:solidFill>
      </dgm:spPr>
      <dgm:t>
        <a:bodyPr/>
        <a:lstStyle/>
        <a:p>
          <a:r>
            <a:rPr lang="en-US" dirty="0">
              <a:solidFill>
                <a:schemeClr val="tx1"/>
              </a:solidFill>
            </a:rPr>
            <a:t>Problem</a:t>
          </a:r>
          <a:r>
            <a:rPr lang="en-US" baseline="0" dirty="0"/>
            <a:t> </a:t>
          </a:r>
          <a:r>
            <a:rPr lang="en-US" baseline="0" dirty="0">
              <a:solidFill>
                <a:schemeClr val="tx1"/>
              </a:solidFill>
            </a:rPr>
            <a:t>Definition</a:t>
          </a:r>
          <a:endParaRPr lang="en-US" dirty="0">
            <a:solidFill>
              <a:schemeClr val="tx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0E44B641-3740-804B-9383-C4313B4917C7}" type="presOf" srcId="{960C770F-079F-134E-9217-05A3874C66CD}" destId="{38FE4E71-D541-5D40-AAE8-D3FFBA17A224}" srcOrd="0" destOrd="0" presId="urn:microsoft.com/office/officeart/2005/8/layout/hChevron3#2"/>
    <dgm:cxn modelId="{F8F07648-CFFC-A843-AF90-5B824A292E65}" type="presOf" srcId="{DB144928-C0D3-424B-8969-34AAD5937B23}" destId="{B86C3E3E-ABF9-AE4E-B49B-1918328B082A}" srcOrd="0" destOrd="0" presId="urn:microsoft.com/office/officeart/2005/8/layout/hChevron3#2"/>
    <dgm:cxn modelId="{A61C924E-B050-3840-B357-5B8475050E25}" type="presOf" srcId="{22D66F58-6E57-6B48-9F2F-6BFDAE26959E}" destId="{35091E80-6939-DB41-8C76-5A2A11302B74}"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6946966-F9A1-BD48-BEC9-8C878861114B}"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FC4BBCA0-37FE-1B4F-A56D-EC502A0275E9}" type="presOf" srcId="{CE8D47EA-C998-9A46-93A2-83A19512C04C}" destId="{29051416-D0E7-3D46-9BA8-DF3755A5CAE5}"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6F063D9-F099-9348-B36E-6E6EE8EFAB8F}" type="presOf" srcId="{4C2E6CB2-9728-5C4A-9766-3C569D07C149}" destId="{6C70A721-0051-B846-9497-AC97ABC5A250}"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2A715CFC-EEB0-894B-BD51-A29B2DAB9C25}" type="presOf" srcId="{807B7B0C-CBC5-3F43-A94E-2472774D1110}" destId="{062B931B-B158-6143-9AAF-78730D5A5E6C}" srcOrd="0" destOrd="0" presId="urn:microsoft.com/office/officeart/2005/8/layout/hChevron3#2"/>
    <dgm:cxn modelId="{43828DD1-64C9-044E-9B6D-C7AC7B018B97}" type="presParOf" srcId="{35091E80-6939-DB41-8C76-5A2A11302B74}" destId="{6C70A721-0051-B846-9497-AC97ABC5A250}" srcOrd="0" destOrd="0" presId="urn:microsoft.com/office/officeart/2005/8/layout/hChevron3#2"/>
    <dgm:cxn modelId="{7F9375A8-3F49-9D4E-AB79-B76373B0D3F5}" type="presParOf" srcId="{35091E80-6939-DB41-8C76-5A2A11302B74}" destId="{2B52EF00-51C9-094B-ABBE-B78E51580EFE}" srcOrd="1" destOrd="0" presId="urn:microsoft.com/office/officeart/2005/8/layout/hChevron3#2"/>
    <dgm:cxn modelId="{6FB16508-3B63-2E40-AAC7-99EDC5D04849}" type="presParOf" srcId="{35091E80-6939-DB41-8C76-5A2A11302B74}" destId="{38FE4E71-D541-5D40-AAE8-D3FFBA17A224}" srcOrd="2" destOrd="0" presId="urn:microsoft.com/office/officeart/2005/8/layout/hChevron3#2"/>
    <dgm:cxn modelId="{2FF88213-D831-B34C-B1B1-A05EFF7127FF}" type="presParOf" srcId="{35091E80-6939-DB41-8C76-5A2A11302B74}" destId="{16CD33EE-D85B-D646-A4C7-E4282297F016}" srcOrd="3" destOrd="0" presId="urn:microsoft.com/office/officeart/2005/8/layout/hChevron3#2"/>
    <dgm:cxn modelId="{49D1CE3C-87C8-5343-9820-EC89AE77181A}" type="presParOf" srcId="{35091E80-6939-DB41-8C76-5A2A11302B74}" destId="{B86C3E3E-ABF9-AE4E-B49B-1918328B082A}" srcOrd="4" destOrd="0" presId="urn:microsoft.com/office/officeart/2005/8/layout/hChevron3#2"/>
    <dgm:cxn modelId="{5A01B60B-9F52-4D4C-BC81-3197C57CEE37}" type="presParOf" srcId="{35091E80-6939-DB41-8C76-5A2A11302B74}" destId="{E0DA1CB3-3606-0D4E-BE5D-096F206D3944}" srcOrd="5" destOrd="0" presId="urn:microsoft.com/office/officeart/2005/8/layout/hChevron3#2"/>
    <dgm:cxn modelId="{3D829C02-1A7B-564B-94E9-6101CCB8A7B0}" type="presParOf" srcId="{35091E80-6939-DB41-8C76-5A2A11302B74}" destId="{29051416-D0E7-3D46-9BA8-DF3755A5CAE5}" srcOrd="6" destOrd="0" presId="urn:microsoft.com/office/officeart/2005/8/layout/hChevron3#2"/>
    <dgm:cxn modelId="{F5C3C5EF-4E5F-6F4C-9661-5E1539A0A18A}" type="presParOf" srcId="{35091E80-6939-DB41-8C76-5A2A11302B74}" destId="{8122B26B-B5CA-E545-929C-210C364A0B83}" srcOrd="7" destOrd="0" presId="urn:microsoft.com/office/officeart/2005/8/layout/hChevron3#2"/>
    <dgm:cxn modelId="{18F099DA-0874-AB49-BDA8-C8A4D4EDE213}" type="presParOf" srcId="{35091E80-6939-DB41-8C76-5A2A11302B74}" destId="{877BCCB5-4D28-174D-B512-818840E22DFD}" srcOrd="8" destOrd="0" presId="urn:microsoft.com/office/officeart/2005/8/layout/hChevron3#2"/>
    <dgm:cxn modelId="{CE1F07DB-8923-2544-AE22-16638C4CDCD7}" type="presParOf" srcId="{35091E80-6939-DB41-8C76-5A2A11302B74}" destId="{5CC3FB6B-F94C-6D45-A918-5D1813704567}" srcOrd="9" destOrd="0" presId="urn:microsoft.com/office/officeart/2005/8/layout/hChevron3#2"/>
    <dgm:cxn modelId="{C23B3C7A-12F2-464B-9631-FD9C17E056AD}"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External</a:t>
          </a:r>
          <a:r>
            <a:rPr lang="en-US" sz="1400" baseline="0" dirty="0">
              <a:solidFill>
                <a:schemeClr val="tx1"/>
              </a:solidFill>
              <a:effectLst>
                <a:reflection stA="45000" endPos="0" dist="50800" dir="5400000" sy="-100000" algn="bl" rotWithShape="0"/>
              </a:effectLst>
            </a:rPr>
            <a:t> Validation</a:t>
          </a:r>
          <a:r>
            <a:rPr lang="en-US" sz="1400" dirty="0">
              <a:solidFill>
                <a:schemeClr val="tx1"/>
              </a:solidFill>
              <a:effectLst>
                <a:reflection stA="45000" endPos="0" dist="50800" dir="5400000" sy="-100000" algn="bl" rotWithShape="0"/>
              </a:effectLst>
            </a:rPr>
            <a:t> </a:t>
          </a:r>
          <a:endParaRPr lang="en-US" sz="700" dirty="0">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5C01B421-F13D-B04E-9756-01C2F570140D}" type="presOf" srcId="{CE8D47EA-C998-9A46-93A2-83A19512C04C}" destId="{29051416-D0E7-3D46-9BA8-DF3755A5CAE5}" srcOrd="0" destOrd="0" presId="urn:microsoft.com/office/officeart/2005/8/layout/hChevron3#2"/>
    <dgm:cxn modelId="{E803B849-ADB6-B446-8997-5CAADC27F95E}" type="presOf" srcId="{22D66F58-6E57-6B48-9F2F-6BFDAE26959E}" destId="{35091E80-6939-DB41-8C76-5A2A11302B74}" srcOrd="0" destOrd="0" presId="urn:microsoft.com/office/officeart/2005/8/layout/hChevron3#2"/>
    <dgm:cxn modelId="{B46E0C53-E043-FE42-83BD-898D3F7639B6}" type="presOf" srcId="{807B7B0C-CBC5-3F43-A94E-2472774D1110}" destId="{062B931B-B158-6143-9AAF-78730D5A5E6C}"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C5778665-C246-5A4A-8974-85FA98171F2F}" type="presOf" srcId="{4C2E6CB2-9728-5C4A-9766-3C569D07C149}" destId="{6C70A721-0051-B846-9497-AC97ABC5A250}" srcOrd="0" destOrd="0" presId="urn:microsoft.com/office/officeart/2005/8/layout/hChevron3#2"/>
    <dgm:cxn modelId="{CA29A28B-3148-C440-B1F2-6520F01510EC}" type="presOf" srcId="{960C770F-079F-134E-9217-05A3874C66CD}" destId="{38FE4E71-D541-5D40-AAE8-D3FFBA17A224}" srcOrd="0" destOrd="0" presId="urn:microsoft.com/office/officeart/2005/8/layout/hChevron3#2"/>
    <dgm:cxn modelId="{5D1A778F-F289-D54B-86F1-253B7FAA6F89}"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38FCB8A5-7DCB-BE40-9AAF-A1C49A25FE46}" type="presOf" srcId="{DB144928-C0D3-424B-8969-34AAD5937B23}" destId="{B86C3E3E-ABF9-AE4E-B49B-1918328B082A}"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A482C0A1-F259-C246-B8B7-3AA0E51D66EF}" type="presParOf" srcId="{35091E80-6939-DB41-8C76-5A2A11302B74}" destId="{6C70A721-0051-B846-9497-AC97ABC5A250}" srcOrd="0" destOrd="0" presId="urn:microsoft.com/office/officeart/2005/8/layout/hChevron3#2"/>
    <dgm:cxn modelId="{077EFFA4-DEB1-5D4B-9532-BEADA71F8393}" type="presParOf" srcId="{35091E80-6939-DB41-8C76-5A2A11302B74}" destId="{2B52EF00-51C9-094B-ABBE-B78E51580EFE}" srcOrd="1" destOrd="0" presId="urn:microsoft.com/office/officeart/2005/8/layout/hChevron3#2"/>
    <dgm:cxn modelId="{53A50640-1F18-8541-B9E5-6E194409EA84}" type="presParOf" srcId="{35091E80-6939-DB41-8C76-5A2A11302B74}" destId="{38FE4E71-D541-5D40-AAE8-D3FFBA17A224}" srcOrd="2" destOrd="0" presId="urn:microsoft.com/office/officeart/2005/8/layout/hChevron3#2"/>
    <dgm:cxn modelId="{812835D3-0FD2-DF43-B166-2275554A6AE0}" type="presParOf" srcId="{35091E80-6939-DB41-8C76-5A2A11302B74}" destId="{16CD33EE-D85B-D646-A4C7-E4282297F016}" srcOrd="3" destOrd="0" presId="urn:microsoft.com/office/officeart/2005/8/layout/hChevron3#2"/>
    <dgm:cxn modelId="{5ADCBDB3-20FA-144E-8604-3245038F09D1}" type="presParOf" srcId="{35091E80-6939-DB41-8C76-5A2A11302B74}" destId="{B86C3E3E-ABF9-AE4E-B49B-1918328B082A}" srcOrd="4" destOrd="0" presId="urn:microsoft.com/office/officeart/2005/8/layout/hChevron3#2"/>
    <dgm:cxn modelId="{62539198-544A-5640-A89D-463AD6E6AA4D}" type="presParOf" srcId="{35091E80-6939-DB41-8C76-5A2A11302B74}" destId="{E0DA1CB3-3606-0D4E-BE5D-096F206D3944}" srcOrd="5" destOrd="0" presId="urn:microsoft.com/office/officeart/2005/8/layout/hChevron3#2"/>
    <dgm:cxn modelId="{0921953E-BB6F-0141-8258-1E0BC23C9336}" type="presParOf" srcId="{35091E80-6939-DB41-8C76-5A2A11302B74}" destId="{29051416-D0E7-3D46-9BA8-DF3755A5CAE5}" srcOrd="6" destOrd="0" presId="urn:microsoft.com/office/officeart/2005/8/layout/hChevron3#2"/>
    <dgm:cxn modelId="{82215E2B-14B4-9546-BDF8-06E6A15843D9}" type="presParOf" srcId="{35091E80-6939-DB41-8C76-5A2A11302B74}" destId="{8122B26B-B5CA-E545-929C-210C364A0B83}" srcOrd="7" destOrd="0" presId="urn:microsoft.com/office/officeart/2005/8/layout/hChevron3#2"/>
    <dgm:cxn modelId="{578D3EBD-E813-3049-AB7D-2C95FA08FD4F}" type="presParOf" srcId="{35091E80-6939-DB41-8C76-5A2A11302B74}" destId="{877BCCB5-4D28-174D-B512-818840E22DFD}" srcOrd="8" destOrd="0" presId="urn:microsoft.com/office/officeart/2005/8/layout/hChevron3#2"/>
    <dgm:cxn modelId="{04143D10-F200-3D44-9026-7850B40DB06B}" type="presParOf" srcId="{35091E80-6939-DB41-8C76-5A2A11302B74}" destId="{5CC3FB6B-F94C-6D45-A918-5D1813704567}" srcOrd="9" destOrd="0" presId="urn:microsoft.com/office/officeart/2005/8/layout/hChevron3#2"/>
    <dgm:cxn modelId="{E7CE9523-5F0D-2A48-986F-60BB8C44232A}"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solidFill>
          <a:srgbClr val="FFC000"/>
        </a:solidFill>
        <a:effectLst>
          <a:outerShdw blurRad="50800" dist="38100" dir="8100000" algn="tr" rotWithShape="0">
            <a:prstClr val="black">
              <a:alpha val="40000"/>
            </a:prstClr>
          </a:outerShdw>
        </a:effectLst>
      </dgm:spPr>
      <dgm:t>
        <a:bodyPr/>
        <a:lstStyle/>
        <a:p>
          <a:r>
            <a:rPr lang="en-US" sz="1400" dirty="0">
              <a:solidFill>
                <a:schemeClr val="tx1"/>
              </a:solidFill>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4781615-6C50-504F-A8A2-7D11C801A102}" type="presOf" srcId="{DB144928-C0D3-424B-8969-34AAD5937B23}" destId="{B86C3E3E-ABF9-AE4E-B49B-1918328B082A}" srcOrd="0" destOrd="0" presId="urn:microsoft.com/office/officeart/2005/8/layout/hChevron3#2"/>
    <dgm:cxn modelId="{9813D017-E7B9-064F-A7E0-27E65D6BC83E}" type="presOf" srcId="{22D66F58-6E57-6B48-9F2F-6BFDAE26959E}" destId="{35091E80-6939-DB41-8C76-5A2A11302B74}" srcOrd="0" destOrd="0" presId="urn:microsoft.com/office/officeart/2005/8/layout/hChevron3#2"/>
    <dgm:cxn modelId="{E2EC551C-0AD5-074A-9272-65E4BBA807A9}" type="presOf" srcId="{F023EEC0-07FE-BC42-9B92-1B242133FB6A}" destId="{877BCCB5-4D28-174D-B512-818840E22DFD}" srcOrd="0" destOrd="0" presId="urn:microsoft.com/office/officeart/2005/8/layout/hChevron3#2"/>
    <dgm:cxn modelId="{9B57681F-06E5-6E4F-8CB9-DCE146678D50}" type="presOf" srcId="{960C770F-079F-134E-9217-05A3874C66CD}" destId="{38FE4E71-D541-5D40-AAE8-D3FFBA17A224}" srcOrd="0" destOrd="0" presId="urn:microsoft.com/office/officeart/2005/8/layout/hChevron3#2"/>
    <dgm:cxn modelId="{8B8F292C-F712-BC46-8CA0-09AD9AF463E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41D37861-AA4B-1245-B32D-CFA9B4144C0C}" type="presOf" srcId="{4C2E6CB2-9728-5C4A-9766-3C569D07C149}" destId="{6C70A721-0051-B846-9497-AC97ABC5A250}"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A782DCAD-2B8A-6444-9CA4-FFF79C0A1CC0}" type="presOf" srcId="{807B7B0C-CBC5-3F43-A94E-2472774D1110}" destId="{062B931B-B158-6143-9AAF-78730D5A5E6C}"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ADD0078-9B43-1E45-AB90-E427389CCD15}" type="presParOf" srcId="{35091E80-6939-DB41-8C76-5A2A11302B74}" destId="{6C70A721-0051-B846-9497-AC97ABC5A250}" srcOrd="0" destOrd="0" presId="urn:microsoft.com/office/officeart/2005/8/layout/hChevron3#2"/>
    <dgm:cxn modelId="{D2447110-B10E-294A-B729-9D8A18423021}" type="presParOf" srcId="{35091E80-6939-DB41-8C76-5A2A11302B74}" destId="{2B52EF00-51C9-094B-ABBE-B78E51580EFE}" srcOrd="1" destOrd="0" presId="urn:microsoft.com/office/officeart/2005/8/layout/hChevron3#2"/>
    <dgm:cxn modelId="{E5D71F2E-9395-0847-9E35-569539C78785}" type="presParOf" srcId="{35091E80-6939-DB41-8C76-5A2A11302B74}" destId="{38FE4E71-D541-5D40-AAE8-D3FFBA17A224}" srcOrd="2" destOrd="0" presId="urn:microsoft.com/office/officeart/2005/8/layout/hChevron3#2"/>
    <dgm:cxn modelId="{9B9490A4-BA2E-704C-A250-8FAEEF2E997D}" type="presParOf" srcId="{35091E80-6939-DB41-8C76-5A2A11302B74}" destId="{16CD33EE-D85B-D646-A4C7-E4282297F016}" srcOrd="3" destOrd="0" presId="urn:microsoft.com/office/officeart/2005/8/layout/hChevron3#2"/>
    <dgm:cxn modelId="{43250D0C-C198-4743-AD97-6542D96C744E}" type="presParOf" srcId="{35091E80-6939-DB41-8C76-5A2A11302B74}" destId="{B86C3E3E-ABF9-AE4E-B49B-1918328B082A}" srcOrd="4" destOrd="0" presId="urn:microsoft.com/office/officeart/2005/8/layout/hChevron3#2"/>
    <dgm:cxn modelId="{C1A49818-5C83-C44D-9915-D0204FF40A72}" type="presParOf" srcId="{35091E80-6939-DB41-8C76-5A2A11302B74}" destId="{E0DA1CB3-3606-0D4E-BE5D-096F206D3944}" srcOrd="5" destOrd="0" presId="urn:microsoft.com/office/officeart/2005/8/layout/hChevron3#2"/>
    <dgm:cxn modelId="{FE1D2B4F-45F6-EE44-A2E2-0812714AABF5}" type="presParOf" srcId="{35091E80-6939-DB41-8C76-5A2A11302B74}" destId="{29051416-D0E7-3D46-9BA8-DF3755A5CAE5}" srcOrd="6" destOrd="0" presId="urn:microsoft.com/office/officeart/2005/8/layout/hChevron3#2"/>
    <dgm:cxn modelId="{98EF7D31-F6E8-6446-B5D4-10D5DAA09D39}" type="presParOf" srcId="{35091E80-6939-DB41-8C76-5A2A11302B74}" destId="{8122B26B-B5CA-E545-929C-210C364A0B83}" srcOrd="7" destOrd="0" presId="urn:microsoft.com/office/officeart/2005/8/layout/hChevron3#2"/>
    <dgm:cxn modelId="{57FE1013-7624-3B49-A8D2-C9E7A6615574}" type="presParOf" srcId="{35091E80-6939-DB41-8C76-5A2A11302B74}" destId="{877BCCB5-4D28-174D-B512-818840E22DFD}" srcOrd="8" destOrd="0" presId="urn:microsoft.com/office/officeart/2005/8/layout/hChevron3#2"/>
    <dgm:cxn modelId="{80108869-B715-4F42-B280-C1158BE72FB5}" type="presParOf" srcId="{35091E80-6939-DB41-8C76-5A2A11302B74}" destId="{5CC3FB6B-F94C-6D45-A918-5D1813704567}" srcOrd="9" destOrd="0" presId="urn:microsoft.com/office/officeart/2005/8/layout/hChevron3#2"/>
    <dgm:cxn modelId="{08A428D8-E9A4-F644-9FA5-4ABD467AD043}"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8D63161E-2130-7247-B879-DFDD9D71F5F2}" type="presOf" srcId="{DB144928-C0D3-424B-8969-34AAD5937B23}" destId="{B86C3E3E-ABF9-AE4E-B49B-1918328B082A}"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C51F065-FEFC-4943-BA94-F79E51719A5F}" type="presOf" srcId="{4C2E6CB2-9728-5C4A-9766-3C569D07C149}" destId="{6C70A721-0051-B846-9497-AC97ABC5A250}" srcOrd="0" destOrd="0" presId="urn:microsoft.com/office/officeart/2005/8/layout/hChevron3#2"/>
    <dgm:cxn modelId="{2A8CEF7D-C541-084D-BD08-2C292A7BB8A2}" type="presOf" srcId="{22D66F58-6E57-6B48-9F2F-6BFDAE26959E}" destId="{35091E80-6939-DB41-8C76-5A2A11302B74}" srcOrd="0" destOrd="0" presId="urn:microsoft.com/office/officeart/2005/8/layout/hChevron3#2"/>
    <dgm:cxn modelId="{DFF7B887-9C97-6B49-8488-284B6CE88CA9}" type="presOf" srcId="{960C770F-079F-134E-9217-05A3874C66CD}" destId="{38FE4E71-D541-5D40-AAE8-D3FFBA17A22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7DC657A1-AF8D-D746-A476-73B71819C859}" type="presOf" srcId="{807B7B0C-CBC5-3F43-A94E-2472774D1110}" destId="{062B931B-B158-6143-9AAF-78730D5A5E6C}"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263DD3DF-ADD9-8346-9AEE-C4275099AB04}" type="presOf" srcId="{F023EEC0-07FE-BC42-9B92-1B242133FB6A}" destId="{877BCCB5-4D28-174D-B512-818840E22DFD}"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D728C0F3-2894-C341-97E2-5AE3680A36D8}" type="presOf" srcId="{CE8D47EA-C998-9A46-93A2-83A19512C04C}" destId="{29051416-D0E7-3D46-9BA8-DF3755A5CAE5}" srcOrd="0" destOrd="0" presId="urn:microsoft.com/office/officeart/2005/8/layout/hChevron3#2"/>
    <dgm:cxn modelId="{24B917FA-CE63-794D-BF2F-3A486C9FC911}" srcId="{22D66F58-6E57-6B48-9F2F-6BFDAE26959E}" destId="{4C2E6CB2-9728-5C4A-9766-3C569D07C149}" srcOrd="0" destOrd="0" parTransId="{C7BB4573-0D78-C742-8F64-ACEDE27AF05B}" sibTransId="{93DD739E-AF12-A742-95B7-968225CEB086}"/>
    <dgm:cxn modelId="{2D39109C-D411-D146-855A-BFFE8EFD9863}" type="presParOf" srcId="{35091E80-6939-DB41-8C76-5A2A11302B74}" destId="{6C70A721-0051-B846-9497-AC97ABC5A250}" srcOrd="0" destOrd="0" presId="urn:microsoft.com/office/officeart/2005/8/layout/hChevron3#2"/>
    <dgm:cxn modelId="{FE328588-08BC-7B4A-AB2F-5ADA5932E0C5}" type="presParOf" srcId="{35091E80-6939-DB41-8C76-5A2A11302B74}" destId="{2B52EF00-51C9-094B-ABBE-B78E51580EFE}" srcOrd="1" destOrd="0" presId="urn:microsoft.com/office/officeart/2005/8/layout/hChevron3#2"/>
    <dgm:cxn modelId="{835865C2-1889-C746-BAB5-1A6910279EAB}" type="presParOf" srcId="{35091E80-6939-DB41-8C76-5A2A11302B74}" destId="{38FE4E71-D541-5D40-AAE8-D3FFBA17A224}" srcOrd="2" destOrd="0" presId="urn:microsoft.com/office/officeart/2005/8/layout/hChevron3#2"/>
    <dgm:cxn modelId="{4C75CFAD-1EB1-F744-90A5-3C45553A6A85}" type="presParOf" srcId="{35091E80-6939-DB41-8C76-5A2A11302B74}" destId="{16CD33EE-D85B-D646-A4C7-E4282297F016}" srcOrd="3" destOrd="0" presId="urn:microsoft.com/office/officeart/2005/8/layout/hChevron3#2"/>
    <dgm:cxn modelId="{57799B89-6F3E-994B-86A1-5F9763AE8C4E}" type="presParOf" srcId="{35091E80-6939-DB41-8C76-5A2A11302B74}" destId="{B86C3E3E-ABF9-AE4E-B49B-1918328B082A}" srcOrd="4" destOrd="0" presId="urn:microsoft.com/office/officeart/2005/8/layout/hChevron3#2"/>
    <dgm:cxn modelId="{214D1A3A-D7CD-C843-AE21-37CA6C50EDBE}" type="presParOf" srcId="{35091E80-6939-DB41-8C76-5A2A11302B74}" destId="{E0DA1CB3-3606-0D4E-BE5D-096F206D3944}" srcOrd="5" destOrd="0" presId="urn:microsoft.com/office/officeart/2005/8/layout/hChevron3#2"/>
    <dgm:cxn modelId="{F1F77020-6B21-F44E-B7F3-8E5C80D92E12}" type="presParOf" srcId="{35091E80-6939-DB41-8C76-5A2A11302B74}" destId="{29051416-D0E7-3D46-9BA8-DF3755A5CAE5}" srcOrd="6" destOrd="0" presId="urn:microsoft.com/office/officeart/2005/8/layout/hChevron3#2"/>
    <dgm:cxn modelId="{06193033-86B2-F34B-9FB3-8DC17D2667B4}" type="presParOf" srcId="{35091E80-6939-DB41-8C76-5A2A11302B74}" destId="{8122B26B-B5CA-E545-929C-210C364A0B83}" srcOrd="7" destOrd="0" presId="urn:microsoft.com/office/officeart/2005/8/layout/hChevron3#2"/>
    <dgm:cxn modelId="{F46F5568-520A-F045-9B3C-1F717E287D67}" type="presParOf" srcId="{35091E80-6939-DB41-8C76-5A2A11302B74}" destId="{877BCCB5-4D28-174D-B512-818840E22DFD}" srcOrd="8" destOrd="0" presId="urn:microsoft.com/office/officeart/2005/8/layout/hChevron3#2"/>
    <dgm:cxn modelId="{2AA4F19D-B501-7042-A272-37B7B35B4BDB}" type="presParOf" srcId="{35091E80-6939-DB41-8C76-5A2A11302B74}" destId="{5CC3FB6B-F94C-6D45-A918-5D1813704567}" srcOrd="9" destOrd="0" presId="urn:microsoft.com/office/officeart/2005/8/layout/hChevron3#2"/>
    <dgm:cxn modelId="{0E6648D1-8972-1247-BD21-7A187C9D55A9}"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8D63161E-2130-7247-B879-DFDD9D71F5F2}" type="presOf" srcId="{DB144928-C0D3-424B-8969-34AAD5937B23}" destId="{B86C3E3E-ABF9-AE4E-B49B-1918328B082A}"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C51F065-FEFC-4943-BA94-F79E51719A5F}" type="presOf" srcId="{4C2E6CB2-9728-5C4A-9766-3C569D07C149}" destId="{6C70A721-0051-B846-9497-AC97ABC5A250}" srcOrd="0" destOrd="0" presId="urn:microsoft.com/office/officeart/2005/8/layout/hChevron3#2"/>
    <dgm:cxn modelId="{2A8CEF7D-C541-084D-BD08-2C292A7BB8A2}" type="presOf" srcId="{22D66F58-6E57-6B48-9F2F-6BFDAE26959E}" destId="{35091E80-6939-DB41-8C76-5A2A11302B74}" srcOrd="0" destOrd="0" presId="urn:microsoft.com/office/officeart/2005/8/layout/hChevron3#2"/>
    <dgm:cxn modelId="{DFF7B887-9C97-6B49-8488-284B6CE88CA9}" type="presOf" srcId="{960C770F-079F-134E-9217-05A3874C66CD}" destId="{38FE4E71-D541-5D40-AAE8-D3FFBA17A22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7DC657A1-AF8D-D746-A476-73B71819C859}" type="presOf" srcId="{807B7B0C-CBC5-3F43-A94E-2472774D1110}" destId="{062B931B-B158-6143-9AAF-78730D5A5E6C}"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263DD3DF-ADD9-8346-9AEE-C4275099AB04}" type="presOf" srcId="{F023EEC0-07FE-BC42-9B92-1B242133FB6A}" destId="{877BCCB5-4D28-174D-B512-818840E22DFD}"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D728C0F3-2894-C341-97E2-5AE3680A36D8}" type="presOf" srcId="{CE8D47EA-C998-9A46-93A2-83A19512C04C}" destId="{29051416-D0E7-3D46-9BA8-DF3755A5CAE5}" srcOrd="0" destOrd="0" presId="urn:microsoft.com/office/officeart/2005/8/layout/hChevron3#2"/>
    <dgm:cxn modelId="{24B917FA-CE63-794D-BF2F-3A486C9FC911}" srcId="{22D66F58-6E57-6B48-9F2F-6BFDAE26959E}" destId="{4C2E6CB2-9728-5C4A-9766-3C569D07C149}" srcOrd="0" destOrd="0" parTransId="{C7BB4573-0D78-C742-8F64-ACEDE27AF05B}" sibTransId="{93DD739E-AF12-A742-95B7-968225CEB086}"/>
    <dgm:cxn modelId="{2D39109C-D411-D146-855A-BFFE8EFD9863}" type="presParOf" srcId="{35091E80-6939-DB41-8C76-5A2A11302B74}" destId="{6C70A721-0051-B846-9497-AC97ABC5A250}" srcOrd="0" destOrd="0" presId="urn:microsoft.com/office/officeart/2005/8/layout/hChevron3#2"/>
    <dgm:cxn modelId="{FE328588-08BC-7B4A-AB2F-5ADA5932E0C5}" type="presParOf" srcId="{35091E80-6939-DB41-8C76-5A2A11302B74}" destId="{2B52EF00-51C9-094B-ABBE-B78E51580EFE}" srcOrd="1" destOrd="0" presId="urn:microsoft.com/office/officeart/2005/8/layout/hChevron3#2"/>
    <dgm:cxn modelId="{835865C2-1889-C746-BAB5-1A6910279EAB}" type="presParOf" srcId="{35091E80-6939-DB41-8C76-5A2A11302B74}" destId="{38FE4E71-D541-5D40-AAE8-D3FFBA17A224}" srcOrd="2" destOrd="0" presId="urn:microsoft.com/office/officeart/2005/8/layout/hChevron3#2"/>
    <dgm:cxn modelId="{4C75CFAD-1EB1-F744-90A5-3C45553A6A85}" type="presParOf" srcId="{35091E80-6939-DB41-8C76-5A2A11302B74}" destId="{16CD33EE-D85B-D646-A4C7-E4282297F016}" srcOrd="3" destOrd="0" presId="urn:microsoft.com/office/officeart/2005/8/layout/hChevron3#2"/>
    <dgm:cxn modelId="{57799B89-6F3E-994B-86A1-5F9763AE8C4E}" type="presParOf" srcId="{35091E80-6939-DB41-8C76-5A2A11302B74}" destId="{B86C3E3E-ABF9-AE4E-B49B-1918328B082A}" srcOrd="4" destOrd="0" presId="urn:microsoft.com/office/officeart/2005/8/layout/hChevron3#2"/>
    <dgm:cxn modelId="{214D1A3A-D7CD-C843-AE21-37CA6C50EDBE}" type="presParOf" srcId="{35091E80-6939-DB41-8C76-5A2A11302B74}" destId="{E0DA1CB3-3606-0D4E-BE5D-096F206D3944}" srcOrd="5" destOrd="0" presId="urn:microsoft.com/office/officeart/2005/8/layout/hChevron3#2"/>
    <dgm:cxn modelId="{F1F77020-6B21-F44E-B7F3-8E5C80D92E12}" type="presParOf" srcId="{35091E80-6939-DB41-8C76-5A2A11302B74}" destId="{29051416-D0E7-3D46-9BA8-DF3755A5CAE5}" srcOrd="6" destOrd="0" presId="urn:microsoft.com/office/officeart/2005/8/layout/hChevron3#2"/>
    <dgm:cxn modelId="{06193033-86B2-F34B-9FB3-8DC17D2667B4}" type="presParOf" srcId="{35091E80-6939-DB41-8C76-5A2A11302B74}" destId="{8122B26B-B5CA-E545-929C-210C364A0B83}" srcOrd="7" destOrd="0" presId="urn:microsoft.com/office/officeart/2005/8/layout/hChevron3#2"/>
    <dgm:cxn modelId="{F46F5568-520A-F045-9B3C-1F717E287D67}" type="presParOf" srcId="{35091E80-6939-DB41-8C76-5A2A11302B74}" destId="{877BCCB5-4D28-174D-B512-818840E22DFD}" srcOrd="8" destOrd="0" presId="urn:microsoft.com/office/officeart/2005/8/layout/hChevron3#2"/>
    <dgm:cxn modelId="{2AA4F19D-B501-7042-A272-37B7B35B4BDB}" type="presParOf" srcId="{35091E80-6939-DB41-8C76-5A2A11302B74}" destId="{5CC3FB6B-F94C-6D45-A918-5D1813704567}" srcOrd="9" destOrd="0" presId="urn:microsoft.com/office/officeart/2005/8/layout/hChevron3#2"/>
    <dgm:cxn modelId="{0E6648D1-8972-1247-BD21-7A187C9D55A9}"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b="0" dirty="0">
              <a:ln>
                <a:noFill/>
              </a:ln>
              <a:solidFill>
                <a:schemeClr val="tx1"/>
              </a:solidFill>
              <a:effectLst>
                <a:reflection stA="45000" endPos="0" dist="50800" dir="5400000" sy="-100000" algn="bl" rotWithShape="0"/>
              </a:effectLst>
            </a:rPr>
            <a:t>External</a:t>
          </a:r>
          <a:r>
            <a:rPr lang="en-US" sz="1400" b="0" baseline="0" dirty="0">
              <a:ln>
                <a:noFill/>
              </a:ln>
              <a:solidFill>
                <a:schemeClr val="tx1"/>
              </a:solidFill>
              <a:effectLst>
                <a:reflection stA="45000" endPos="0" dist="50800" dir="5400000" sy="-100000" algn="bl" rotWithShape="0"/>
              </a:effectLst>
            </a:rPr>
            <a:t> Validation</a:t>
          </a:r>
          <a:r>
            <a:rPr lang="en-US" sz="1400" b="0" dirty="0">
              <a:ln>
                <a:noFill/>
              </a:ln>
              <a:solidFill>
                <a:schemeClr val="tx1"/>
              </a:solidFill>
              <a:effectLst>
                <a:reflection stA="45000" endPos="0" dist="50800" dir="5400000" sy="-100000" algn="bl" rotWithShape="0"/>
              </a:effectLst>
            </a:rPr>
            <a:t> </a:t>
          </a:r>
          <a:endParaRPr lang="en-US" sz="700" b="0" dirty="0">
            <a:ln>
              <a:noFill/>
            </a:ln>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2ADFD18-E021-C540-B0CB-FDBFF6F0A054}" type="presOf" srcId="{4C2E6CB2-9728-5C4A-9766-3C569D07C149}" destId="{6C70A721-0051-B846-9497-AC97ABC5A250}" srcOrd="0" destOrd="0" presId="urn:microsoft.com/office/officeart/2005/8/layout/hChevron3#2"/>
    <dgm:cxn modelId="{3BA14623-D6C9-C349-BA68-A11040A00C0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E24A9F79-4A38-5E41-9EE7-52955EE0CDAB}" type="presOf" srcId="{22D66F58-6E57-6B48-9F2F-6BFDAE26959E}" destId="{35091E80-6939-DB41-8C76-5A2A11302B74}" srcOrd="0" destOrd="0" presId="urn:microsoft.com/office/officeart/2005/8/layout/hChevron3#2"/>
    <dgm:cxn modelId="{FC19E081-A9FB-4942-9AFA-4233CC9F4FC0}" type="presOf" srcId="{807B7B0C-CBC5-3F43-A94E-2472774D1110}" destId="{062B931B-B158-6143-9AAF-78730D5A5E6C}" srcOrd="0" destOrd="0" presId="urn:microsoft.com/office/officeart/2005/8/layout/hChevron3#2"/>
    <dgm:cxn modelId="{91734497-5BB4-3B40-88F1-E44E61F9689B}" type="presOf" srcId="{DB144928-C0D3-424B-8969-34AAD5937B23}" destId="{B86C3E3E-ABF9-AE4E-B49B-1918328B082A}"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B522BD99-CDB8-1C44-A73C-6D6027182417}" type="presOf" srcId="{960C770F-079F-134E-9217-05A3874C66CD}" destId="{38FE4E71-D541-5D40-AAE8-D3FFBA17A224}"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1E20DDB8-0E73-DF49-B237-8DC2968D5BF7}" type="presOf" srcId="{F023EEC0-07FE-BC42-9B92-1B242133FB6A}" destId="{877BCCB5-4D28-174D-B512-818840E22DFD}"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36EC516C-E8CC-0849-8005-8F5D9026555C}" type="presParOf" srcId="{35091E80-6939-DB41-8C76-5A2A11302B74}" destId="{6C70A721-0051-B846-9497-AC97ABC5A250}" srcOrd="0" destOrd="0" presId="urn:microsoft.com/office/officeart/2005/8/layout/hChevron3#2"/>
    <dgm:cxn modelId="{D5DA5B3C-6F84-9E4E-9C7B-19D472C829E0}" type="presParOf" srcId="{35091E80-6939-DB41-8C76-5A2A11302B74}" destId="{2B52EF00-51C9-094B-ABBE-B78E51580EFE}" srcOrd="1" destOrd="0" presId="urn:microsoft.com/office/officeart/2005/8/layout/hChevron3#2"/>
    <dgm:cxn modelId="{CBEAC69D-2A0D-6847-951B-EA8E6F781D6E}" type="presParOf" srcId="{35091E80-6939-DB41-8C76-5A2A11302B74}" destId="{38FE4E71-D541-5D40-AAE8-D3FFBA17A224}" srcOrd="2" destOrd="0" presId="urn:microsoft.com/office/officeart/2005/8/layout/hChevron3#2"/>
    <dgm:cxn modelId="{014EC231-CAD9-6046-A265-41C9908E69EE}" type="presParOf" srcId="{35091E80-6939-DB41-8C76-5A2A11302B74}" destId="{16CD33EE-D85B-D646-A4C7-E4282297F016}" srcOrd="3" destOrd="0" presId="urn:microsoft.com/office/officeart/2005/8/layout/hChevron3#2"/>
    <dgm:cxn modelId="{13BA4085-D8F0-C849-BDEE-C57F20E161C9}" type="presParOf" srcId="{35091E80-6939-DB41-8C76-5A2A11302B74}" destId="{B86C3E3E-ABF9-AE4E-B49B-1918328B082A}" srcOrd="4" destOrd="0" presId="urn:microsoft.com/office/officeart/2005/8/layout/hChevron3#2"/>
    <dgm:cxn modelId="{EE2EE069-0F51-8946-B842-5491841305F8}" type="presParOf" srcId="{35091E80-6939-DB41-8C76-5A2A11302B74}" destId="{E0DA1CB3-3606-0D4E-BE5D-096F206D3944}" srcOrd="5" destOrd="0" presId="urn:microsoft.com/office/officeart/2005/8/layout/hChevron3#2"/>
    <dgm:cxn modelId="{31AEFDC5-1A93-E24D-A5E8-DBC644B9BAF2}" type="presParOf" srcId="{35091E80-6939-DB41-8C76-5A2A11302B74}" destId="{29051416-D0E7-3D46-9BA8-DF3755A5CAE5}" srcOrd="6" destOrd="0" presId="urn:microsoft.com/office/officeart/2005/8/layout/hChevron3#2"/>
    <dgm:cxn modelId="{4FDB139F-A535-F040-BFD6-2ECC47975F28}" type="presParOf" srcId="{35091E80-6939-DB41-8C76-5A2A11302B74}" destId="{8122B26B-B5CA-E545-929C-210C364A0B83}" srcOrd="7" destOrd="0" presId="urn:microsoft.com/office/officeart/2005/8/layout/hChevron3#2"/>
    <dgm:cxn modelId="{AE55872C-3EF5-1041-B7C1-9B61F61C8D90}" type="presParOf" srcId="{35091E80-6939-DB41-8C76-5A2A11302B74}" destId="{877BCCB5-4D28-174D-B512-818840E22DFD}" srcOrd="8" destOrd="0" presId="urn:microsoft.com/office/officeart/2005/8/layout/hChevron3#2"/>
    <dgm:cxn modelId="{DC5C9815-5D6A-2C47-BA5B-108F2FBEDF7C}" type="presParOf" srcId="{35091E80-6939-DB41-8C76-5A2A11302B74}" destId="{5CC3FB6B-F94C-6D45-A918-5D1813704567}" srcOrd="9" destOrd="0" presId="urn:microsoft.com/office/officeart/2005/8/layout/hChevron3#2"/>
    <dgm:cxn modelId="{0A79F0B1-85FE-D846-862B-BDDCBC068215}"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4F81BD"/>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b="0" dirty="0">
              <a:ln>
                <a:noFill/>
              </a:ln>
              <a:solidFill>
                <a:schemeClr val="bg1"/>
              </a:solidFill>
              <a:effectLst>
                <a:reflection stA="45000" endPos="0" dist="50800" dir="5400000" sy="-100000" algn="bl" rotWithShape="0"/>
              </a:effectLst>
            </a:rPr>
            <a:t>External</a:t>
          </a:r>
          <a:r>
            <a:rPr lang="en-US" sz="1400" b="0" baseline="0" dirty="0">
              <a:ln>
                <a:noFill/>
              </a:ln>
              <a:solidFill>
                <a:schemeClr val="tx1"/>
              </a:solidFill>
              <a:effectLst>
                <a:reflection stA="45000" endPos="0" dist="50800" dir="5400000" sy="-100000" algn="bl" rotWithShape="0"/>
              </a:effectLst>
            </a:rPr>
            <a:t> </a:t>
          </a:r>
          <a:r>
            <a:rPr lang="en-US" sz="1400" b="0" baseline="0" dirty="0">
              <a:ln>
                <a:noFill/>
              </a:ln>
              <a:solidFill>
                <a:schemeClr val="bg1"/>
              </a:solidFill>
              <a:effectLst>
                <a:reflection stA="45000" endPos="0" dist="50800" dir="5400000" sy="-100000" algn="bl" rotWithShape="0"/>
              </a:effectLst>
            </a:rPr>
            <a:t>Validation</a:t>
          </a:r>
          <a:r>
            <a:rPr lang="en-US" sz="1400" b="0" dirty="0">
              <a:ln>
                <a:noFill/>
              </a:ln>
              <a:solidFill>
                <a:schemeClr val="tx1"/>
              </a:solidFill>
              <a:effectLst>
                <a:reflection stA="45000" endPos="0" dist="50800" dir="5400000" sy="-100000" algn="bl" rotWithShape="0"/>
              </a:effectLst>
            </a:rPr>
            <a:t> </a:t>
          </a:r>
          <a:endParaRPr lang="en-US" sz="700" b="0" dirty="0">
            <a:ln>
              <a:noFill/>
            </a:ln>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2ADFD18-E021-C540-B0CB-FDBFF6F0A054}" type="presOf" srcId="{4C2E6CB2-9728-5C4A-9766-3C569D07C149}" destId="{6C70A721-0051-B846-9497-AC97ABC5A250}" srcOrd="0" destOrd="0" presId="urn:microsoft.com/office/officeart/2005/8/layout/hChevron3#2"/>
    <dgm:cxn modelId="{3BA14623-D6C9-C349-BA68-A11040A00C0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E24A9F79-4A38-5E41-9EE7-52955EE0CDAB}" type="presOf" srcId="{22D66F58-6E57-6B48-9F2F-6BFDAE26959E}" destId="{35091E80-6939-DB41-8C76-5A2A11302B74}" srcOrd="0" destOrd="0" presId="urn:microsoft.com/office/officeart/2005/8/layout/hChevron3#2"/>
    <dgm:cxn modelId="{FC19E081-A9FB-4942-9AFA-4233CC9F4FC0}" type="presOf" srcId="{807B7B0C-CBC5-3F43-A94E-2472774D1110}" destId="{062B931B-B158-6143-9AAF-78730D5A5E6C}" srcOrd="0" destOrd="0" presId="urn:microsoft.com/office/officeart/2005/8/layout/hChevron3#2"/>
    <dgm:cxn modelId="{91734497-5BB4-3B40-88F1-E44E61F9689B}" type="presOf" srcId="{DB144928-C0D3-424B-8969-34AAD5937B23}" destId="{B86C3E3E-ABF9-AE4E-B49B-1918328B082A}"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B522BD99-CDB8-1C44-A73C-6D6027182417}" type="presOf" srcId="{960C770F-079F-134E-9217-05A3874C66CD}" destId="{38FE4E71-D541-5D40-AAE8-D3FFBA17A224}"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1E20DDB8-0E73-DF49-B237-8DC2968D5BF7}" type="presOf" srcId="{F023EEC0-07FE-BC42-9B92-1B242133FB6A}" destId="{877BCCB5-4D28-174D-B512-818840E22DFD}"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36EC516C-E8CC-0849-8005-8F5D9026555C}" type="presParOf" srcId="{35091E80-6939-DB41-8C76-5A2A11302B74}" destId="{6C70A721-0051-B846-9497-AC97ABC5A250}" srcOrd="0" destOrd="0" presId="urn:microsoft.com/office/officeart/2005/8/layout/hChevron3#2"/>
    <dgm:cxn modelId="{D5DA5B3C-6F84-9E4E-9C7B-19D472C829E0}" type="presParOf" srcId="{35091E80-6939-DB41-8C76-5A2A11302B74}" destId="{2B52EF00-51C9-094B-ABBE-B78E51580EFE}" srcOrd="1" destOrd="0" presId="urn:microsoft.com/office/officeart/2005/8/layout/hChevron3#2"/>
    <dgm:cxn modelId="{CBEAC69D-2A0D-6847-951B-EA8E6F781D6E}" type="presParOf" srcId="{35091E80-6939-DB41-8C76-5A2A11302B74}" destId="{38FE4E71-D541-5D40-AAE8-D3FFBA17A224}" srcOrd="2" destOrd="0" presId="urn:microsoft.com/office/officeart/2005/8/layout/hChevron3#2"/>
    <dgm:cxn modelId="{014EC231-CAD9-6046-A265-41C9908E69EE}" type="presParOf" srcId="{35091E80-6939-DB41-8C76-5A2A11302B74}" destId="{16CD33EE-D85B-D646-A4C7-E4282297F016}" srcOrd="3" destOrd="0" presId="urn:microsoft.com/office/officeart/2005/8/layout/hChevron3#2"/>
    <dgm:cxn modelId="{13BA4085-D8F0-C849-BDEE-C57F20E161C9}" type="presParOf" srcId="{35091E80-6939-DB41-8C76-5A2A11302B74}" destId="{B86C3E3E-ABF9-AE4E-B49B-1918328B082A}" srcOrd="4" destOrd="0" presId="urn:microsoft.com/office/officeart/2005/8/layout/hChevron3#2"/>
    <dgm:cxn modelId="{EE2EE069-0F51-8946-B842-5491841305F8}" type="presParOf" srcId="{35091E80-6939-DB41-8C76-5A2A11302B74}" destId="{E0DA1CB3-3606-0D4E-BE5D-096F206D3944}" srcOrd="5" destOrd="0" presId="urn:microsoft.com/office/officeart/2005/8/layout/hChevron3#2"/>
    <dgm:cxn modelId="{31AEFDC5-1A93-E24D-A5E8-DBC644B9BAF2}" type="presParOf" srcId="{35091E80-6939-DB41-8C76-5A2A11302B74}" destId="{29051416-D0E7-3D46-9BA8-DF3755A5CAE5}" srcOrd="6" destOrd="0" presId="urn:microsoft.com/office/officeart/2005/8/layout/hChevron3#2"/>
    <dgm:cxn modelId="{4FDB139F-A535-F040-BFD6-2ECC47975F28}" type="presParOf" srcId="{35091E80-6939-DB41-8C76-5A2A11302B74}" destId="{8122B26B-B5CA-E545-929C-210C364A0B83}" srcOrd="7" destOrd="0" presId="urn:microsoft.com/office/officeart/2005/8/layout/hChevron3#2"/>
    <dgm:cxn modelId="{AE55872C-3EF5-1041-B7C1-9B61F61C8D90}" type="presParOf" srcId="{35091E80-6939-DB41-8C76-5A2A11302B74}" destId="{877BCCB5-4D28-174D-B512-818840E22DFD}" srcOrd="8" destOrd="0" presId="urn:microsoft.com/office/officeart/2005/8/layout/hChevron3#2"/>
    <dgm:cxn modelId="{DC5C9815-5D6A-2C47-BA5B-108F2FBEDF7C}" type="presParOf" srcId="{35091E80-6939-DB41-8C76-5A2A11302B74}" destId="{5CC3FB6B-F94C-6D45-A918-5D1813704567}" srcOrd="9" destOrd="0" presId="urn:microsoft.com/office/officeart/2005/8/layout/hChevron3#2"/>
    <dgm:cxn modelId="{0A79F0B1-85FE-D846-862B-BDDCBC068215}"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rgbClr val="FFC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Problem</a:t>
          </a:r>
          <a:r>
            <a:rPr lang="en-US" sz="1400" kern="1200" baseline="0" dirty="0"/>
            <a:t> </a:t>
          </a:r>
          <a:r>
            <a:rPr lang="en-US" sz="1400" kern="1200" baseline="0" dirty="0">
              <a:solidFill>
                <a:schemeClr val="tx1"/>
              </a:solidFill>
            </a:rPr>
            <a:t>Definition</a:t>
          </a:r>
          <a:endParaRPr lang="en-US" sz="1400" kern="1200" dirty="0">
            <a:solidFill>
              <a:schemeClr val="tx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External</a:t>
          </a:r>
          <a:r>
            <a:rPr lang="en-US" sz="1400" kern="1200" baseline="0" dirty="0">
              <a:solidFill>
                <a:schemeClr val="tx1"/>
              </a:solidFill>
              <a:effectLst>
                <a:reflection stA="45000" endPos="0" dist="50800" dir="5400000" sy="-100000" algn="bl" rotWithShape="0"/>
              </a:effectLst>
            </a:rPr>
            <a:t> Validation</a:t>
          </a:r>
          <a:r>
            <a:rPr lang="en-US" sz="1400" kern="1200" dirty="0">
              <a:solidFill>
                <a:schemeClr val="tx1"/>
              </a:solidFill>
              <a:effectLst>
                <a:reflection stA="45000" endPos="0" dist="50800" dir="5400000" sy="-100000" algn="bl" rotWithShape="0"/>
              </a:effectLst>
            </a:rPr>
            <a:t> </a:t>
          </a:r>
          <a:endParaRPr lang="en-US" sz="700" kern="1200" dirty="0">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solidFill>
          <a:srgbClr val="FFC000"/>
        </a:soli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Dissemination</a:t>
          </a:r>
        </a:p>
      </dsp:txBody>
      <dsp:txXfrm>
        <a:off x="6562406" y="890075"/>
        <a:ext cx="1398320" cy="463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kern="1200" dirty="0">
              <a:ln>
                <a:noFill/>
              </a:ln>
              <a:solidFill>
                <a:schemeClr val="tx1"/>
              </a:solidFill>
              <a:effectLst>
                <a:reflection stA="45000" endPos="0" dist="50800" dir="5400000" sy="-100000" algn="bl" rotWithShape="0"/>
              </a:effectLst>
            </a:rPr>
            <a:t>External</a:t>
          </a:r>
          <a:r>
            <a:rPr lang="en-US" sz="1400" b="0" kern="1200" baseline="0" dirty="0">
              <a:ln>
                <a:noFill/>
              </a:ln>
              <a:solidFill>
                <a:schemeClr val="tx1"/>
              </a:solidFill>
              <a:effectLst>
                <a:reflection stA="45000" endPos="0" dist="50800" dir="5400000" sy="-100000" algn="bl" rotWithShape="0"/>
              </a:effectLst>
            </a:rPr>
            <a:t> Validation</a:t>
          </a:r>
          <a:r>
            <a:rPr lang="en-US" sz="1400" b="0" kern="1200" dirty="0">
              <a:ln>
                <a:noFill/>
              </a:ln>
              <a:solidFill>
                <a:schemeClr val="tx1"/>
              </a:solidFill>
              <a:effectLst>
                <a:reflection stA="45000" endPos="0" dist="50800" dir="5400000" sy="-100000" algn="bl" rotWithShape="0"/>
              </a:effectLst>
            </a:rPr>
            <a:t> </a:t>
          </a:r>
          <a:endParaRPr lang="en-US" sz="700" b="0" kern="1200" dirty="0">
            <a:ln>
              <a:noFill/>
            </a:ln>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4F81BD"/>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kern="1200" dirty="0">
              <a:ln>
                <a:noFill/>
              </a:ln>
              <a:solidFill>
                <a:schemeClr val="bg1"/>
              </a:solidFill>
              <a:effectLst>
                <a:reflection stA="45000" endPos="0" dist="50800" dir="5400000" sy="-100000" algn="bl" rotWithShape="0"/>
              </a:effectLst>
            </a:rPr>
            <a:t>External</a:t>
          </a:r>
          <a:r>
            <a:rPr lang="en-US" sz="1400" b="0" kern="1200" baseline="0" dirty="0">
              <a:ln>
                <a:noFill/>
              </a:ln>
              <a:solidFill>
                <a:schemeClr val="tx1"/>
              </a:solidFill>
              <a:effectLst>
                <a:reflection stA="45000" endPos="0" dist="50800" dir="5400000" sy="-100000" algn="bl" rotWithShape="0"/>
              </a:effectLst>
            </a:rPr>
            <a:t> </a:t>
          </a:r>
          <a:r>
            <a:rPr lang="en-US" sz="1400" b="0" kern="1200" baseline="0" dirty="0">
              <a:ln>
                <a:noFill/>
              </a:ln>
              <a:solidFill>
                <a:schemeClr val="bg1"/>
              </a:solidFill>
              <a:effectLst>
                <a:reflection stA="45000" endPos="0" dist="50800" dir="5400000" sy="-100000" algn="bl" rotWithShape="0"/>
              </a:effectLst>
            </a:rPr>
            <a:t>Validation</a:t>
          </a:r>
          <a:r>
            <a:rPr lang="en-US" sz="1400" b="0" kern="1200" dirty="0">
              <a:ln>
                <a:noFill/>
              </a:ln>
              <a:solidFill>
                <a:schemeClr val="tx1"/>
              </a:solidFill>
              <a:effectLst>
                <a:reflection stA="45000" endPos="0" dist="50800" dir="5400000" sy="-100000" algn="bl" rotWithShape="0"/>
              </a:effectLst>
            </a:rPr>
            <a:t> </a:t>
          </a:r>
          <a:endParaRPr lang="en-US" sz="700" b="0" kern="1200" dirty="0">
            <a:ln>
              <a:noFill/>
            </a:ln>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1"/>
            <a:ext cx="3037839" cy="46481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1"/>
            <a:ext cx="3037839" cy="464819"/>
          </a:xfrm>
          <a:prstGeom prst="rect">
            <a:avLst/>
          </a:prstGeom>
          <a:noFill/>
          <a:ln>
            <a:noFill/>
          </a:ln>
        </p:spPr>
        <p:txBody>
          <a:bodyPr lIns="91410" tIns="91410" rIns="91410" bIns="91410"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0" y="4415790"/>
            <a:ext cx="5608319" cy="418337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8"/>
            <a:ext cx="3037839" cy="464819"/>
          </a:xfrm>
          <a:prstGeom prst="rect">
            <a:avLst/>
          </a:prstGeom>
          <a:noFill/>
          <a:ln>
            <a:noFill/>
          </a:ln>
        </p:spPr>
        <p:txBody>
          <a:bodyPr lIns="91410" tIns="91410" rIns="91410" bIns="91410"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8"/>
            <a:ext cx="3037839" cy="464819"/>
          </a:xfrm>
          <a:prstGeom prst="rect">
            <a:avLst/>
          </a:prstGeom>
          <a:noFill/>
          <a:ln>
            <a:noFill/>
          </a:ln>
        </p:spPr>
        <p:txBody>
          <a:bodyPr lIns="93160" tIns="46567" rIns="93160" bIns="46567" anchor="b" anchorCtr="0">
            <a:noAutofit/>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40781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90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E8E1-E050-6463-1644-4A9C81A9F257}"/>
            </a:ext>
          </a:extLst>
        </p:cNvPr>
        <p:cNvGrpSpPr/>
        <p:nvPr/>
      </p:nvGrpSpPr>
      <p:grpSpPr>
        <a:xfrm>
          <a:off x="0" y="0"/>
          <a:ext cx="0" cy="0"/>
          <a:chOff x="0" y="0"/>
          <a:chExt cx="0" cy="0"/>
        </a:xfrm>
      </p:grpSpPr>
      <p:sp>
        <p:nvSpPr>
          <p:cNvPr id="31746" name="Rectangle 7">
            <a:extLst>
              <a:ext uri="{FF2B5EF4-FFF2-40B4-BE49-F238E27FC236}">
                <a16:creationId xmlns:a16="http://schemas.microsoft.com/office/drawing/2014/main" id="{49C66B1C-741B-6F01-DEE1-F117C58902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C4B7D9-85E2-4A3E-A806-5A3283E6ECDC}" type="slidenum">
              <a:rPr lang="en-US" altLang="nl-NL"/>
              <a:pPr eaLnBrk="1" hangingPunct="1"/>
              <a:t>11</a:t>
            </a:fld>
            <a:endParaRPr lang="en-US" altLang="nl-NL"/>
          </a:p>
        </p:txBody>
      </p:sp>
      <p:sp>
        <p:nvSpPr>
          <p:cNvPr id="31747" name="Rectangle 2">
            <a:extLst>
              <a:ext uri="{FF2B5EF4-FFF2-40B4-BE49-F238E27FC236}">
                <a16:creationId xmlns:a16="http://schemas.microsoft.com/office/drawing/2014/main" id="{9C74D11D-660D-3F03-16B2-56B0630E44E1}"/>
              </a:ext>
            </a:extLst>
          </p:cNvPr>
          <p:cNvSpPr>
            <a:spLocks noGrp="1" noRot="1" noChangeAspect="1" noChangeArrowheads="1" noTextEdit="1"/>
          </p:cNvSpPr>
          <p:nvPr>
            <p:ph type="sldImg"/>
          </p:nvPr>
        </p:nvSpPr>
        <p:spPr>
          <a:xfrm>
            <a:off x="1143000" y="684213"/>
            <a:ext cx="4572000" cy="3429000"/>
          </a:xfrm>
          <a:ln/>
        </p:spPr>
      </p:sp>
      <p:sp>
        <p:nvSpPr>
          <p:cNvPr id="31748" name="Rectangle 3">
            <a:extLst>
              <a:ext uri="{FF2B5EF4-FFF2-40B4-BE49-F238E27FC236}">
                <a16:creationId xmlns:a16="http://schemas.microsoft.com/office/drawing/2014/main" id="{BD36F3A8-168E-4013-628E-5A1B0FB93E42}"/>
              </a:ext>
            </a:extLst>
          </p:cNvPr>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Doctors</a:t>
            </a:r>
            <a:r>
              <a:rPr lang="en-US" baseline="0" dirty="0"/>
              <a:t> are asked to give predictions on a daily basis as shown in this cartoon of a atrial fibrillation patient with the question “What is my risk of stroke in the next year now I have Atrial fibrillation?”</a:t>
            </a:r>
          </a:p>
          <a:p>
            <a:endParaRPr lang="en-US" baseline="0" dirty="0"/>
          </a:p>
          <a:p>
            <a:pPr eaLnBrk="1" hangingPunct="1"/>
            <a:r>
              <a:rPr lang="nl-NL" altLang="nl-NL" dirty="0" err="1"/>
              <a:t>What</a:t>
            </a:r>
            <a:r>
              <a:rPr lang="nl-NL" altLang="nl-NL" baseline="0" dirty="0"/>
              <a:t> are </a:t>
            </a:r>
            <a:r>
              <a:rPr lang="nl-NL" altLang="nl-NL" baseline="0" dirty="0" err="1"/>
              <a:t>the</a:t>
            </a:r>
            <a:r>
              <a:rPr lang="nl-NL" altLang="nl-NL" baseline="0" dirty="0"/>
              <a:t> options a </a:t>
            </a:r>
            <a:r>
              <a:rPr lang="nl-NL" altLang="nl-NL" baseline="0" dirty="0" err="1"/>
              <a:t>clinician</a:t>
            </a:r>
            <a:r>
              <a:rPr lang="nl-NL" altLang="nl-NL" baseline="0" dirty="0"/>
              <a:t> has </a:t>
            </a:r>
            <a:r>
              <a:rPr lang="nl-NL" altLang="nl-NL" baseline="0" dirty="0" err="1"/>
              <a:t>when</a:t>
            </a:r>
            <a:r>
              <a:rPr lang="nl-NL" altLang="nl-NL" baseline="0" dirty="0"/>
              <a:t> </a:t>
            </a:r>
            <a:r>
              <a:rPr lang="nl-NL" altLang="nl-NL" baseline="0" dirty="0" err="1"/>
              <a:t>confronted</a:t>
            </a:r>
            <a:r>
              <a:rPr lang="nl-NL" altLang="nl-NL" baseline="0" dirty="0"/>
              <a:t> </a:t>
            </a:r>
            <a:r>
              <a:rPr lang="nl-NL" altLang="nl-NL" baseline="0" dirty="0" err="1"/>
              <a:t>with</a:t>
            </a:r>
            <a:r>
              <a:rPr lang="nl-NL" altLang="nl-NL" baseline="0" dirty="0"/>
              <a:t> a </a:t>
            </a:r>
            <a:r>
              <a:rPr lang="nl-NL" altLang="nl-NL" baseline="0" dirty="0" err="1"/>
              <a:t>prediction</a:t>
            </a:r>
            <a:r>
              <a:rPr lang="nl-NL" altLang="nl-NL" baseline="0" dirty="0"/>
              <a:t> question? </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of course </a:t>
            </a:r>
            <a:r>
              <a:rPr lang="nl-NL" altLang="nl-NL" baseline="0" dirty="0" err="1"/>
              <a:t>deny</a:t>
            </a:r>
            <a:r>
              <a:rPr lang="nl-NL" altLang="nl-NL" baseline="0" dirty="0"/>
              <a:t> </a:t>
            </a:r>
            <a:r>
              <a:rPr lang="nl-NL" altLang="nl-NL" baseline="0" dirty="0" err="1"/>
              <a:t>the</a:t>
            </a:r>
            <a:r>
              <a:rPr lang="nl-NL" altLang="nl-NL" baseline="0" dirty="0"/>
              <a:t> </a:t>
            </a:r>
            <a:r>
              <a:rPr lang="nl-NL" altLang="nl-NL" baseline="0" dirty="0" err="1"/>
              <a:t>ability</a:t>
            </a:r>
            <a:r>
              <a:rPr lang="nl-NL" altLang="nl-NL" baseline="0" dirty="0"/>
              <a:t> </a:t>
            </a:r>
            <a:r>
              <a:rPr lang="nl-NL" altLang="nl-NL" baseline="0" dirty="0" err="1"/>
              <a:t>to</a:t>
            </a:r>
            <a:r>
              <a:rPr lang="nl-NL" altLang="nl-NL" baseline="0" dirty="0"/>
              <a:t> </a:t>
            </a:r>
            <a:r>
              <a:rPr lang="nl-NL" altLang="nl-NL" baseline="0" dirty="0" err="1"/>
              <a:t>predict</a:t>
            </a:r>
            <a:r>
              <a:rPr lang="nl-NL" altLang="nl-NL" baseline="0" dirty="0"/>
              <a:t> at </a:t>
            </a:r>
            <a:r>
              <a:rPr lang="nl-NL" altLang="nl-NL" baseline="0" dirty="0" err="1"/>
              <a:t>the</a:t>
            </a:r>
            <a:r>
              <a:rPr lang="nl-NL" altLang="nl-NL" baseline="0" dirty="0"/>
              <a:t> </a:t>
            </a:r>
            <a:r>
              <a:rPr lang="nl-NL" altLang="nl-NL" baseline="0" dirty="0" err="1"/>
              <a:t>individual</a:t>
            </a:r>
            <a:r>
              <a:rPr lang="nl-NL" altLang="nl-NL" baseline="0" dirty="0"/>
              <a:t> </a:t>
            </a:r>
            <a:r>
              <a:rPr lang="nl-NL" altLang="nl-NL" baseline="0" dirty="0" err="1"/>
              <a:t>patient</a:t>
            </a:r>
            <a:r>
              <a:rPr lang="nl-NL" altLang="nl-NL" baseline="0" dirty="0"/>
              <a:t> level </a:t>
            </a:r>
            <a:r>
              <a:rPr lang="nl-NL" altLang="nl-NL" baseline="0" dirty="0" err="1"/>
              <a:t>and</a:t>
            </a:r>
            <a:r>
              <a:rPr lang="nl-NL" altLang="nl-NL" baseline="0" dirty="0"/>
              <a:t>, </a:t>
            </a:r>
            <a:r>
              <a:rPr lang="nl-NL" altLang="nl-NL" baseline="0" dirty="0" err="1"/>
              <a:t>although</a:t>
            </a:r>
            <a:r>
              <a:rPr lang="nl-NL" altLang="nl-NL" baseline="0" dirty="0"/>
              <a:t> </a:t>
            </a:r>
            <a:r>
              <a:rPr lang="nl-NL" altLang="nl-NL" baseline="0" dirty="0" err="1"/>
              <a:t>this</a:t>
            </a:r>
            <a:r>
              <a:rPr lang="nl-NL" altLang="nl-NL" baseline="0" dirty="0"/>
              <a:t> is </a:t>
            </a:r>
            <a:r>
              <a:rPr lang="nl-NL" altLang="nl-NL" baseline="0" dirty="0" err="1"/>
              <a:t>not</a:t>
            </a:r>
            <a:r>
              <a:rPr lang="nl-NL" altLang="nl-NL" baseline="0" dirty="0"/>
              <a:t> </a:t>
            </a:r>
            <a:r>
              <a:rPr lang="nl-NL" altLang="nl-NL" baseline="0" dirty="0" err="1"/>
              <a:t>the</a:t>
            </a:r>
            <a:r>
              <a:rPr lang="nl-NL" altLang="nl-NL" baseline="0" dirty="0"/>
              <a:t> </a:t>
            </a:r>
            <a:r>
              <a:rPr lang="nl-NL" altLang="nl-NL" baseline="0" dirty="0" err="1"/>
              <a:t>answer</a:t>
            </a:r>
            <a:r>
              <a:rPr lang="nl-NL" altLang="nl-NL" baseline="0" dirty="0"/>
              <a:t> </a:t>
            </a:r>
            <a:r>
              <a:rPr lang="nl-NL" altLang="nl-NL" baseline="0" dirty="0" err="1"/>
              <a:t>the</a:t>
            </a:r>
            <a:r>
              <a:rPr lang="nl-NL" altLang="nl-NL" baseline="0" dirty="0"/>
              <a:t> </a:t>
            </a:r>
            <a:r>
              <a:rPr lang="nl-NL" altLang="nl-NL" baseline="0" dirty="0" err="1"/>
              <a:t>patient</a:t>
            </a:r>
            <a:r>
              <a:rPr lang="nl-NL" altLang="nl-NL" baseline="0" dirty="0"/>
              <a:t> wants </a:t>
            </a:r>
            <a:r>
              <a:rPr lang="nl-NL" altLang="nl-NL" baseline="0" dirty="0" err="1"/>
              <a:t>to</a:t>
            </a:r>
            <a:r>
              <a:rPr lang="nl-NL" altLang="nl-NL" baseline="0" dirty="0"/>
              <a:t> </a:t>
            </a:r>
            <a:r>
              <a:rPr lang="nl-NL" altLang="nl-NL" baseline="0" dirty="0" err="1"/>
              <a:t>hear</a:t>
            </a:r>
            <a:r>
              <a:rPr lang="nl-NL" altLang="nl-NL" baseline="0" dirty="0"/>
              <a:t>, </a:t>
            </a:r>
            <a:r>
              <a:rPr lang="nl-NL" altLang="nl-NL" baseline="0" dirty="0" err="1"/>
              <a:t>this</a:t>
            </a:r>
            <a:r>
              <a:rPr lang="nl-NL" altLang="nl-NL" baseline="0" dirty="0"/>
              <a:t> is </a:t>
            </a:r>
            <a:r>
              <a:rPr lang="nl-NL" altLang="nl-NL" baseline="0" dirty="0" err="1"/>
              <a:t>sometimes</a:t>
            </a:r>
            <a:r>
              <a:rPr lang="nl-NL" altLang="nl-NL" baseline="0" dirty="0"/>
              <a:t> </a:t>
            </a:r>
            <a:r>
              <a:rPr lang="nl-NL" altLang="nl-NL" baseline="0" dirty="0" err="1"/>
              <a:t>to</a:t>
            </a:r>
            <a:r>
              <a:rPr lang="nl-NL" altLang="nl-NL" baseline="0" dirty="0"/>
              <a:t> most </a:t>
            </a:r>
            <a:r>
              <a:rPr lang="nl-NL" altLang="nl-NL" baseline="0" dirty="0" err="1"/>
              <a:t>sensible</a:t>
            </a:r>
            <a:r>
              <a:rPr lang="nl-NL" altLang="nl-NL" baseline="0" dirty="0"/>
              <a:t> </a:t>
            </a:r>
            <a:r>
              <a:rPr lang="nl-NL" altLang="nl-NL" baseline="0" dirty="0" err="1"/>
              <a:t>answer</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a:t>
            </a:r>
            <a:r>
              <a:rPr lang="nl-NL" altLang="nl-NL" baseline="0" dirty="0" err="1"/>
              <a:t>also</a:t>
            </a:r>
            <a:r>
              <a:rPr lang="nl-NL" altLang="nl-NL" baseline="0" dirty="0"/>
              <a:t> quote </a:t>
            </a:r>
            <a:r>
              <a:rPr lang="nl-NL" altLang="nl-NL" baseline="0" dirty="0" err="1"/>
              <a:t>an</a:t>
            </a:r>
            <a:r>
              <a:rPr lang="nl-NL" altLang="nl-NL" baseline="0" dirty="0"/>
              <a:t> overall </a:t>
            </a:r>
            <a:r>
              <a:rPr lang="nl-NL" altLang="nl-NL" baseline="0" dirty="0" err="1"/>
              <a:t>average</a:t>
            </a:r>
            <a:r>
              <a:rPr lang="nl-NL" altLang="nl-NL" baseline="0" dirty="0"/>
              <a:t> </a:t>
            </a:r>
            <a:r>
              <a:rPr lang="nl-NL" altLang="nl-NL" baseline="0" dirty="0" err="1"/>
              <a:t>to</a:t>
            </a:r>
            <a:r>
              <a:rPr lang="nl-NL" altLang="nl-NL" baseline="0" dirty="0"/>
              <a:t> </a:t>
            </a:r>
            <a:r>
              <a:rPr lang="nl-NL" altLang="nl-NL" baseline="0" dirty="0" err="1"/>
              <a:t>all</a:t>
            </a:r>
            <a:r>
              <a:rPr lang="nl-NL" altLang="nl-NL" baseline="0" dirty="0"/>
              <a:t> </a:t>
            </a:r>
            <a:r>
              <a:rPr lang="nl-NL" altLang="nl-NL" baseline="0" dirty="0" err="1"/>
              <a:t>patients</a:t>
            </a:r>
            <a:r>
              <a:rPr lang="nl-NL" altLang="nl-NL" baseline="0" dirty="0"/>
              <a:t> </a:t>
            </a:r>
            <a:r>
              <a:rPr lang="nl-NL" altLang="nl-NL" baseline="0" dirty="0" err="1"/>
              <a:t>with</a:t>
            </a:r>
            <a:r>
              <a:rPr lang="nl-NL" altLang="nl-NL" baseline="0" dirty="0"/>
              <a:t> </a:t>
            </a:r>
            <a:r>
              <a:rPr lang="nl-NL" altLang="nl-NL" baseline="0" dirty="0" err="1"/>
              <a:t>same</a:t>
            </a:r>
            <a:r>
              <a:rPr lang="nl-NL" altLang="nl-NL" baseline="0" dirty="0"/>
              <a:t> </a:t>
            </a:r>
            <a:r>
              <a:rPr lang="nl-NL" altLang="nl-NL" baseline="0" dirty="0" err="1"/>
              <a:t>age</a:t>
            </a:r>
            <a:r>
              <a:rPr lang="nl-NL" altLang="nl-NL" baseline="0" dirty="0"/>
              <a:t> </a:t>
            </a:r>
            <a:r>
              <a:rPr lang="nl-NL" altLang="nl-NL" baseline="0" dirty="0" err="1"/>
              <a:t>an</a:t>
            </a:r>
            <a:r>
              <a:rPr lang="nl-NL" altLang="nl-NL" baseline="0" dirty="0"/>
              <a:t> gender, </a:t>
            </a:r>
            <a:r>
              <a:rPr lang="nl-NL" altLang="nl-NL" baseline="0" dirty="0" err="1"/>
              <a:t>which</a:t>
            </a:r>
            <a:r>
              <a:rPr lang="nl-NL" altLang="nl-NL" baseline="0" dirty="0"/>
              <a:t> is </a:t>
            </a:r>
            <a:r>
              <a:rPr lang="nl-NL" altLang="nl-NL" baseline="0" dirty="0" err="1"/>
              <a:t>what</a:t>
            </a:r>
            <a:r>
              <a:rPr lang="nl-NL" altLang="nl-NL" baseline="0" dirty="0"/>
              <a:t> Patrick has </a:t>
            </a:r>
            <a:r>
              <a:rPr lang="nl-NL" altLang="nl-NL" baseline="0" dirty="0" err="1"/>
              <a:t>shown</a:t>
            </a:r>
            <a:r>
              <a:rPr lang="nl-NL" altLang="nl-NL" baseline="0" dirty="0"/>
              <a:t> in his </a:t>
            </a:r>
            <a:r>
              <a:rPr lang="nl-NL" altLang="nl-NL" baseline="0" dirty="0" err="1"/>
              <a:t>presentation</a:t>
            </a:r>
            <a:r>
              <a:rPr lang="nl-NL" altLang="nl-NL" baseline="0" dirty="0"/>
              <a:t> </a:t>
            </a:r>
            <a:r>
              <a:rPr lang="nl-NL" altLang="nl-NL" baseline="0" dirty="0" err="1"/>
              <a:t>about</a:t>
            </a:r>
            <a:r>
              <a:rPr lang="nl-NL" altLang="nl-NL" baseline="0" dirty="0"/>
              <a:t> data </a:t>
            </a:r>
            <a:r>
              <a:rPr lang="nl-NL" altLang="nl-NL" baseline="0" dirty="0" err="1"/>
              <a:t>characterization</a:t>
            </a:r>
            <a:r>
              <a:rPr lang="nl-NL" altLang="nl-NL" baseline="0" dirty="0"/>
              <a:t>.</a:t>
            </a:r>
          </a:p>
          <a:p>
            <a:pPr eaLnBrk="1" hangingPunct="1"/>
            <a:endParaRPr lang="nl-NL" altLang="nl-NL" baseline="0" dirty="0"/>
          </a:p>
          <a:p>
            <a:pPr eaLnBrk="1" hangingPunct="1"/>
            <a:r>
              <a:rPr lang="nl-NL" altLang="nl-NL" baseline="0" dirty="0" err="1"/>
              <a:t>Often</a:t>
            </a:r>
            <a:r>
              <a:rPr lang="nl-NL" altLang="nl-NL" baseline="0" dirty="0"/>
              <a:t> </a:t>
            </a:r>
            <a:r>
              <a:rPr lang="nl-NL" altLang="nl-NL" baseline="0" dirty="0" err="1"/>
              <a:t>the</a:t>
            </a:r>
            <a:r>
              <a:rPr lang="nl-NL" altLang="nl-NL" baseline="0" dirty="0"/>
              <a:t> doctor </a:t>
            </a:r>
            <a:r>
              <a:rPr lang="nl-NL" altLang="nl-NL" baseline="0" dirty="0" err="1"/>
              <a:t>tries</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 </a:t>
            </a:r>
            <a:r>
              <a:rPr lang="nl-NL" altLang="nl-NL" baseline="0" dirty="0" err="1"/>
              <a:t>an</a:t>
            </a:r>
            <a:r>
              <a:rPr lang="nl-NL" altLang="nl-NL" baseline="0" dirty="0"/>
              <a:t> </a:t>
            </a:r>
            <a:r>
              <a:rPr lang="nl-NL" altLang="nl-NL" baseline="0" dirty="0" err="1"/>
              <a:t>answer</a:t>
            </a:r>
            <a:r>
              <a:rPr lang="nl-NL" altLang="nl-NL" baseline="0" dirty="0"/>
              <a:t> </a:t>
            </a:r>
            <a:r>
              <a:rPr lang="nl-NL" altLang="nl-NL" baseline="0" dirty="0" err="1"/>
              <a:t>based</a:t>
            </a:r>
            <a:r>
              <a:rPr lang="nl-NL" altLang="nl-NL" baseline="0" dirty="0"/>
              <a:t> on his </a:t>
            </a:r>
            <a:r>
              <a:rPr lang="nl-NL" altLang="nl-NL" baseline="0" dirty="0" err="1"/>
              <a:t>knowledge</a:t>
            </a:r>
            <a:r>
              <a:rPr lang="nl-NL" altLang="nl-NL" baseline="0" dirty="0"/>
              <a:t> </a:t>
            </a:r>
            <a:r>
              <a:rPr lang="nl-NL" altLang="nl-NL" baseline="0" dirty="0" err="1"/>
              <a:t>and</a:t>
            </a:r>
            <a:r>
              <a:rPr lang="nl-NL" altLang="nl-NL" baseline="0" dirty="0"/>
              <a:t> </a:t>
            </a:r>
            <a:r>
              <a:rPr lang="nl-NL" altLang="nl-NL" baseline="0" dirty="0" err="1"/>
              <a:t>experience</a:t>
            </a:r>
            <a:r>
              <a:rPr lang="nl-NL" altLang="nl-NL" baseline="0" dirty="0"/>
              <a:t> </a:t>
            </a:r>
            <a:r>
              <a:rPr lang="nl-NL" altLang="nl-NL" baseline="0" dirty="0" err="1"/>
              <a:t>with</a:t>
            </a:r>
            <a:r>
              <a:rPr lang="nl-NL" altLang="nl-NL" baseline="0" dirty="0"/>
              <a:t> </a:t>
            </a:r>
            <a:r>
              <a:rPr lang="nl-NL" altLang="nl-NL" baseline="0" dirty="0" err="1"/>
              <a:t>patients</a:t>
            </a:r>
            <a:r>
              <a:rPr lang="nl-NL" altLang="nl-NL" baseline="0" dirty="0"/>
              <a:t> </a:t>
            </a:r>
            <a:r>
              <a:rPr lang="nl-NL" altLang="nl-NL" baseline="0" dirty="0" err="1"/>
              <a:t>that</a:t>
            </a:r>
            <a:r>
              <a:rPr lang="nl-NL" altLang="nl-NL" baseline="0" dirty="0"/>
              <a:t> have a </a:t>
            </a:r>
            <a:r>
              <a:rPr lang="nl-NL" altLang="nl-NL" baseline="0" dirty="0" err="1"/>
              <a:t>comparable</a:t>
            </a:r>
            <a:r>
              <a:rPr lang="nl-NL" altLang="nl-NL" baseline="0" dirty="0"/>
              <a:t> </a:t>
            </a:r>
            <a:r>
              <a:rPr lang="nl-NL" altLang="nl-NL" baseline="0" dirty="0" err="1"/>
              <a:t>medical</a:t>
            </a:r>
            <a:r>
              <a:rPr lang="nl-NL" altLang="nl-NL" baseline="0" dirty="0"/>
              <a:t> </a:t>
            </a:r>
            <a:r>
              <a:rPr lang="nl-NL" altLang="nl-NL" baseline="0" dirty="0" err="1"/>
              <a:t>history</a:t>
            </a:r>
            <a:r>
              <a:rPr lang="nl-NL" altLang="nl-NL" baseline="0" dirty="0"/>
              <a:t> as </a:t>
            </a:r>
            <a:r>
              <a:rPr lang="nl-NL" altLang="nl-NL" baseline="0" dirty="0" err="1"/>
              <a:t>the</a:t>
            </a:r>
            <a:r>
              <a:rPr lang="nl-NL" altLang="nl-NL" baseline="0" dirty="0"/>
              <a:t> </a:t>
            </a:r>
            <a:r>
              <a:rPr lang="nl-NL" altLang="nl-NL" baseline="0" dirty="0" err="1"/>
              <a:t>patient</a:t>
            </a:r>
            <a:r>
              <a:rPr lang="nl-NL" altLang="nl-NL" baseline="0" dirty="0"/>
              <a:t> in front of </a:t>
            </a:r>
            <a:r>
              <a:rPr lang="nl-NL" altLang="nl-NL" baseline="0" dirty="0" err="1"/>
              <a:t>him</a:t>
            </a:r>
            <a:r>
              <a:rPr lang="nl-NL" altLang="nl-NL" baseline="0" dirty="0"/>
              <a:t>.</a:t>
            </a:r>
          </a:p>
          <a:p>
            <a:pPr eaLnBrk="1" hangingPunct="1"/>
            <a:endParaRPr lang="nl-NL" altLang="nl-NL" baseline="0" dirty="0"/>
          </a:p>
          <a:p>
            <a:pPr eaLnBrk="1" hangingPunct="1"/>
            <a:r>
              <a:rPr lang="nl-NL" altLang="nl-NL" baseline="0" dirty="0" err="1"/>
              <a:t>This</a:t>
            </a:r>
            <a:r>
              <a:rPr lang="nl-NL" altLang="nl-NL" baseline="0" dirty="0"/>
              <a:t> </a:t>
            </a:r>
            <a:r>
              <a:rPr lang="nl-NL" altLang="nl-NL" baseline="0" dirty="0" err="1"/>
              <a:t>task</a:t>
            </a:r>
            <a:r>
              <a:rPr lang="nl-NL" altLang="nl-NL" baseline="0" dirty="0"/>
              <a:t> is </a:t>
            </a:r>
            <a:r>
              <a:rPr lang="nl-NL" altLang="nl-NL" baseline="0" dirty="0" err="1"/>
              <a:t>very</a:t>
            </a:r>
            <a:r>
              <a:rPr lang="nl-NL" altLang="nl-NL" baseline="0" dirty="0"/>
              <a:t> </a:t>
            </a:r>
            <a:r>
              <a:rPr lang="nl-NL" altLang="nl-NL" baseline="0" dirty="0" err="1"/>
              <a:t>difficult</a:t>
            </a:r>
            <a:r>
              <a:rPr lang="nl-NL" altLang="nl-NL" baseline="0" dirty="0"/>
              <a:t> </a:t>
            </a:r>
            <a:r>
              <a:rPr lang="nl-NL" altLang="nl-NL" baseline="0" dirty="0" err="1"/>
              <a:t>for</a:t>
            </a:r>
            <a:r>
              <a:rPr lang="nl-NL" altLang="nl-NL" baseline="0" dirty="0"/>
              <a:t> a a human </a:t>
            </a:r>
            <a:r>
              <a:rPr lang="nl-NL" altLang="nl-NL" baseline="0" dirty="0" err="1"/>
              <a:t>to</a:t>
            </a:r>
            <a:r>
              <a:rPr lang="nl-NL" altLang="nl-NL" baseline="0" dirty="0"/>
              <a:t> </a:t>
            </a:r>
            <a:r>
              <a:rPr lang="nl-NL" altLang="nl-NL" baseline="0" dirty="0" err="1"/>
              <a:t>fullfill</a:t>
            </a:r>
            <a:r>
              <a:rPr lang="nl-NL" altLang="nl-NL" baseline="0" dirty="0"/>
              <a:t> </a:t>
            </a:r>
            <a:r>
              <a:rPr lang="nl-NL" altLang="nl-NL" baseline="0" dirty="0" err="1"/>
              <a:t>because</a:t>
            </a:r>
            <a:r>
              <a:rPr lang="nl-NL" altLang="nl-NL" baseline="0" dirty="0"/>
              <a:t> </a:t>
            </a:r>
            <a:r>
              <a:rPr lang="nl-NL" altLang="nl-NL" baseline="0" dirty="0" err="1"/>
              <a:t>prediction</a:t>
            </a:r>
            <a:r>
              <a:rPr lang="nl-NL" altLang="nl-NL" baseline="0" dirty="0"/>
              <a:t> is </a:t>
            </a:r>
            <a:r>
              <a:rPr lang="nl-NL" altLang="nl-NL" baseline="0" dirty="0" err="1"/>
              <a:t>rarely</a:t>
            </a:r>
            <a:r>
              <a:rPr lang="nl-NL" altLang="nl-NL" baseline="0" dirty="0"/>
              <a:t> </a:t>
            </a:r>
            <a:r>
              <a:rPr lang="nl-NL" altLang="nl-NL" baseline="0" dirty="0" err="1"/>
              <a:t>based</a:t>
            </a:r>
            <a:r>
              <a:rPr lang="nl-NL" altLang="nl-NL" baseline="0" dirty="0"/>
              <a:t> on a single factor but is a </a:t>
            </a:r>
            <a:r>
              <a:rPr lang="nl-NL" altLang="nl-NL" baseline="0" dirty="0" err="1"/>
              <a:t>combination</a:t>
            </a:r>
            <a:r>
              <a:rPr lang="nl-NL" altLang="nl-NL" baseline="0" dirty="0"/>
              <a:t> of multiple </a:t>
            </a:r>
            <a:r>
              <a:rPr lang="nl-NL" altLang="nl-NL" baseline="0" dirty="0" err="1"/>
              <a:t>predictiors</a:t>
            </a:r>
            <a:r>
              <a:rPr lang="nl-NL" altLang="nl-NL" baseline="0" dirty="0"/>
              <a:t>. The big question </a:t>
            </a:r>
            <a:r>
              <a:rPr lang="nl-NL" altLang="nl-NL" baseline="0" dirty="0" err="1"/>
              <a:t>here</a:t>
            </a:r>
            <a:r>
              <a:rPr lang="nl-NL" altLang="nl-NL" baseline="0" dirty="0"/>
              <a:t> is </a:t>
            </a:r>
            <a:r>
              <a:rPr lang="nl-NL" altLang="nl-NL" baseline="0" dirty="0" err="1"/>
              <a:t>which</a:t>
            </a:r>
            <a:r>
              <a:rPr lang="nl-NL" altLang="nl-NL" baseline="0" dirty="0"/>
              <a:t> are </a:t>
            </a:r>
            <a:r>
              <a:rPr lang="nl-NL" altLang="nl-NL" baseline="0" dirty="0" err="1"/>
              <a:t>the</a:t>
            </a:r>
            <a:r>
              <a:rPr lang="nl-NL" altLang="nl-NL" baseline="0" dirty="0"/>
              <a:t> </a:t>
            </a:r>
            <a:r>
              <a:rPr lang="nl-NL" altLang="nl-NL" baseline="0" dirty="0" err="1"/>
              <a:t>predictors</a:t>
            </a:r>
            <a:r>
              <a:rPr lang="nl-NL" altLang="nl-NL" baseline="0" dirty="0"/>
              <a:t> </a:t>
            </a:r>
            <a:r>
              <a:rPr lang="nl-NL" altLang="nl-NL" baseline="0" dirty="0" err="1"/>
              <a:t>that</a:t>
            </a:r>
            <a:r>
              <a:rPr lang="nl-NL" altLang="nl-NL" baseline="0" dirty="0"/>
              <a:t> </a:t>
            </a:r>
            <a:r>
              <a:rPr lang="nl-NL" altLang="nl-NL" baseline="0" dirty="0" err="1"/>
              <a:t>need</a:t>
            </a:r>
            <a:r>
              <a:rPr lang="nl-NL" altLang="nl-NL" baseline="0" dirty="0"/>
              <a:t> </a:t>
            </a:r>
            <a:r>
              <a:rPr lang="nl-NL" altLang="nl-NL" baseline="0" dirty="0" err="1"/>
              <a:t>to</a:t>
            </a:r>
            <a:r>
              <a:rPr lang="nl-NL" altLang="nl-NL" baseline="0" dirty="0"/>
              <a:t> </a:t>
            </a:r>
            <a:r>
              <a:rPr lang="nl-NL" altLang="nl-NL" baseline="0" dirty="0" err="1"/>
              <a:t>be</a:t>
            </a:r>
            <a:r>
              <a:rPr lang="nl-NL" altLang="nl-NL" baseline="0" dirty="0"/>
              <a:t> taken </a:t>
            </a:r>
            <a:r>
              <a:rPr lang="nl-NL" altLang="nl-NL" baseline="0" dirty="0" err="1"/>
              <a:t>under</a:t>
            </a:r>
            <a:r>
              <a:rPr lang="nl-NL" altLang="nl-NL" baseline="0" dirty="0"/>
              <a:t> </a:t>
            </a:r>
            <a:r>
              <a:rPr lang="nl-NL" altLang="nl-NL" baseline="0" dirty="0" err="1"/>
              <a:t>consideration</a:t>
            </a:r>
            <a:r>
              <a:rPr lang="nl-NL" altLang="nl-NL" baseline="0" dirty="0"/>
              <a:t>?</a:t>
            </a:r>
          </a:p>
          <a:p>
            <a:pPr eaLnBrk="1" hangingPunct="1"/>
            <a:endParaRPr lang="nl-NL" altLang="nl-NL" baseline="0" dirty="0"/>
          </a:p>
          <a:p>
            <a:pPr eaLnBrk="1" hangingPunct="1"/>
            <a:r>
              <a:rPr lang="nl-NL" altLang="nl-NL" baseline="0" dirty="0" err="1"/>
              <a:t>Ideally</a:t>
            </a:r>
            <a:r>
              <a:rPr lang="nl-NL" altLang="nl-NL" baseline="0" dirty="0"/>
              <a:t>, he </a:t>
            </a:r>
            <a:r>
              <a:rPr lang="nl-NL" altLang="nl-NL" baseline="0" dirty="0" err="1"/>
              <a:t>would</a:t>
            </a:r>
            <a:r>
              <a:rPr lang="nl-NL" altLang="nl-NL" baseline="0" dirty="0"/>
              <a:t> have access </a:t>
            </a:r>
            <a:r>
              <a:rPr lang="nl-NL" altLang="nl-NL" baseline="0" dirty="0" err="1"/>
              <a:t>to</a:t>
            </a:r>
            <a:r>
              <a:rPr lang="nl-NL" altLang="nl-NL" baseline="0" dirty="0"/>
              <a:t> a </a:t>
            </a:r>
            <a:r>
              <a:rPr lang="nl-NL" altLang="nl-NL" baseline="0" dirty="0" err="1"/>
              <a:t>prediction</a:t>
            </a:r>
            <a:r>
              <a:rPr lang="nl-NL" altLang="nl-NL" baseline="0" dirty="0"/>
              <a:t> model </a:t>
            </a:r>
            <a:r>
              <a:rPr lang="nl-NL" altLang="nl-NL" baseline="0" dirty="0" err="1"/>
              <a:t>that</a:t>
            </a:r>
            <a:r>
              <a:rPr lang="nl-NL" altLang="nl-NL" baseline="0" dirty="0"/>
              <a:t> </a:t>
            </a:r>
            <a:r>
              <a:rPr lang="nl-NL" altLang="nl-NL" baseline="0" dirty="0" err="1"/>
              <a:t>will</a:t>
            </a:r>
            <a:r>
              <a:rPr lang="nl-NL" altLang="nl-NL" baseline="0" dirty="0"/>
              <a:t> </a:t>
            </a:r>
            <a:r>
              <a:rPr lang="nl-NL" altLang="nl-NL" baseline="0" dirty="0" err="1"/>
              <a:t>predict</a:t>
            </a:r>
            <a:r>
              <a:rPr lang="nl-NL" altLang="nl-NL" baseline="0" dirty="0"/>
              <a:t> </a:t>
            </a:r>
            <a:r>
              <a:rPr lang="nl-NL" altLang="nl-NL" baseline="0" dirty="0" err="1"/>
              <a:t>the</a:t>
            </a:r>
            <a:r>
              <a:rPr lang="nl-NL" altLang="nl-NL" baseline="0" dirty="0"/>
              <a:t> risk of </a:t>
            </a:r>
            <a:r>
              <a:rPr lang="nl-NL" altLang="nl-NL" baseline="0" dirty="0" err="1"/>
              <a:t>this</a:t>
            </a:r>
            <a:r>
              <a:rPr lang="nl-NL" altLang="nl-NL" baseline="0" dirty="0"/>
              <a:t> </a:t>
            </a:r>
            <a:r>
              <a:rPr lang="nl-NL" altLang="nl-NL" baseline="0" dirty="0" err="1"/>
              <a:t>patient</a:t>
            </a:r>
            <a:r>
              <a:rPr lang="nl-NL" altLang="nl-NL" baseline="0" dirty="0"/>
              <a:t> </a:t>
            </a:r>
            <a:r>
              <a:rPr lang="nl-NL" altLang="nl-NL" baseline="0" dirty="0" err="1"/>
              <a:t>with</a:t>
            </a:r>
            <a:r>
              <a:rPr lang="nl-NL" altLang="nl-NL" baseline="0" dirty="0"/>
              <a:t> </a:t>
            </a:r>
            <a:r>
              <a:rPr lang="nl-NL" altLang="nl-NL" baseline="0" dirty="0" err="1"/>
              <a:t>all</a:t>
            </a:r>
            <a:r>
              <a:rPr lang="nl-NL" altLang="nl-NL" baseline="0" dirty="0"/>
              <a:t> his </a:t>
            </a:r>
            <a:r>
              <a:rPr lang="nl-NL" altLang="nl-NL" baseline="0" dirty="0" err="1"/>
              <a:t>medical</a:t>
            </a:r>
            <a:r>
              <a:rPr lang="nl-NL" altLang="nl-NL" baseline="0" dirty="0"/>
              <a:t> </a:t>
            </a:r>
            <a:r>
              <a:rPr lang="nl-NL" altLang="nl-NL" baseline="0" dirty="0" err="1"/>
              <a:t>history</a:t>
            </a:r>
            <a:r>
              <a:rPr lang="nl-NL" altLang="nl-NL" baseline="0" dirty="0"/>
              <a:t>. </a:t>
            </a:r>
            <a:r>
              <a:rPr lang="nl-NL" altLang="nl-NL" baseline="0" dirty="0" err="1"/>
              <a:t>This</a:t>
            </a:r>
            <a:r>
              <a:rPr lang="nl-NL" altLang="nl-NL" baseline="0" dirty="0"/>
              <a:t> </a:t>
            </a:r>
            <a:r>
              <a:rPr lang="nl-NL" altLang="nl-NL" baseline="0" dirty="0" err="1"/>
              <a:t>requires</a:t>
            </a:r>
            <a:r>
              <a:rPr lang="nl-NL" altLang="nl-NL" baseline="0" dirty="0"/>
              <a:t> </a:t>
            </a:r>
            <a:r>
              <a:rPr lang="nl-NL" altLang="nl-NL" baseline="0" dirty="0" err="1"/>
              <a:t>the</a:t>
            </a:r>
            <a:r>
              <a:rPr lang="nl-NL" altLang="nl-NL" baseline="0" dirty="0"/>
              <a:t> development of </a:t>
            </a:r>
            <a:r>
              <a:rPr lang="nl-NL" altLang="nl-NL" baseline="0" dirty="0" err="1"/>
              <a:t>an</a:t>
            </a:r>
            <a:r>
              <a:rPr lang="nl-NL" altLang="nl-NL" baseline="0" dirty="0"/>
              <a:t> </a:t>
            </a:r>
            <a:r>
              <a:rPr lang="nl-NL" altLang="nl-NL" baseline="0" dirty="0" err="1"/>
              <a:t>advanced</a:t>
            </a:r>
            <a:r>
              <a:rPr lang="nl-NL" altLang="nl-NL" baseline="0" dirty="0"/>
              <a:t> </a:t>
            </a:r>
            <a:r>
              <a:rPr lang="nl-NL" altLang="nl-NL" baseline="0" dirty="0" err="1"/>
              <a:t>patient</a:t>
            </a:r>
            <a:r>
              <a:rPr lang="nl-NL" altLang="nl-NL" baseline="0" dirty="0"/>
              <a:t>-level </a:t>
            </a:r>
            <a:r>
              <a:rPr lang="nl-NL" altLang="nl-NL" baseline="0" dirty="0" err="1"/>
              <a:t>prediction</a:t>
            </a:r>
            <a:r>
              <a:rPr lang="nl-NL" altLang="nl-NL" baseline="0" dirty="0"/>
              <a:t> model.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the great Danish physicist Niels Bohr said  ”It is very difficult to predict, especially the future”. It is hard to know the current state you are in let alone what will happen to you in the future.</a:t>
            </a:r>
          </a:p>
          <a:p>
            <a:endParaRPr lang="en-US" baseline="0" dirty="0"/>
          </a:p>
          <a:p>
            <a:r>
              <a:rPr lang="en-US" baseline="0" dirty="0"/>
              <a:t>I think Bohr is right, it is a challenging task, but still I believe that in the data rich time we currently live and with the computer power we have for our modelling work, we are able to make big contributions to the field of patient-level predictive modelling. </a:t>
            </a:r>
          </a:p>
          <a:p>
            <a:endParaRPr lang="en-US" baseline="0" dirty="0"/>
          </a:p>
          <a:p>
            <a:r>
              <a:rPr lang="en-US" baseline="0" dirty="0"/>
              <a:t>This is the reason we have put patient-level predictive modeling high on the agenda of the OHDSI initiative and have created a patient-level prediction workgroup started </a:t>
            </a:r>
            <a:r>
              <a:rPr lang="en-US" baseline="0" dirty="0" err="1"/>
              <a:t>lst</a:t>
            </a:r>
            <a:r>
              <a:rPr lang="en-US" baseline="0" dirty="0"/>
              <a:t> year let by me and Jenna Reps.</a:t>
            </a:r>
          </a:p>
          <a:p>
            <a:endParaRPr lang="en-US" baseline="0" dirty="0"/>
          </a:p>
          <a:p>
            <a:r>
              <a:rPr lang="en-US" baseline="0" dirty="0"/>
              <a:t>We believe OHDSI is especially well equipped to move this field further because of the enormous energy that has been put in the standardization of data through the OMOP CDM and the vocabulary and the excellent multi-disciplinary expertise that is available.</a:t>
            </a:r>
          </a:p>
        </p:txBody>
      </p:sp>
    </p:spTree>
    <p:extLst>
      <p:ext uri="{BB962C8B-B14F-4D97-AF65-F5344CB8AC3E}">
        <p14:creationId xmlns:p14="http://schemas.microsoft.com/office/powerpoint/2010/main" val="152337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 settings) Should you exclude people with prior O?  Require min observation? First exposure only?</a:t>
            </a:r>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7243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42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1954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preprocessing data – normalization?</a:t>
            </a:r>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47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653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63</a:t>
            </a:fld>
            <a:endParaRPr lang="en-US"/>
          </a:p>
        </p:txBody>
      </p:sp>
    </p:spTree>
    <p:extLst>
      <p:ext uri="{BB962C8B-B14F-4D97-AF65-F5344CB8AC3E}">
        <p14:creationId xmlns:p14="http://schemas.microsoft.com/office/powerpoint/2010/main" val="2062433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keep these</a:t>
            </a:r>
            <a:r>
              <a:rPr lang="en-US" baseline="0" dirty="0"/>
              <a:t> two slides in, they will not take time.</a:t>
            </a:r>
            <a:endParaRPr lang="en-US"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65</a:t>
            </a:fld>
            <a:endParaRPr lang="en-US"/>
          </a:p>
        </p:txBody>
      </p:sp>
    </p:spTree>
    <p:extLst>
      <p:ext uri="{BB962C8B-B14F-4D97-AF65-F5344CB8AC3E}">
        <p14:creationId xmlns:p14="http://schemas.microsoft.com/office/powerpoint/2010/main" val="1224133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2362200" y="2130425"/>
            <a:ext cx="6096000" cy="1755774"/>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subTitle" idx="1"/>
          </p:nvPr>
        </p:nvSpPr>
        <p:spPr>
          <a:xfrm>
            <a:off x="2362200" y="4038600"/>
            <a:ext cx="6096000" cy="1752600"/>
          </a:xfrm>
          <a:prstGeom prst="rect">
            <a:avLst/>
          </a:prstGeom>
          <a:noFill/>
          <a:ln>
            <a:noFill/>
          </a:ln>
        </p:spPr>
        <p:txBody>
          <a:bodyPr lIns="91425" tIns="91425" rIns="91425" bIns="91425" anchor="t" anchorCtr="0"/>
          <a:lstStyle>
            <a:lvl1pPr marL="0" marR="0" lvl="0" indent="0" algn="ctr" rtl="0">
              <a:spcBef>
                <a:spcPts val="560"/>
              </a:spcBef>
              <a:buClr>
                <a:srgbClr val="153153"/>
              </a:buClr>
              <a:buFont typeface="Arial"/>
              <a:buNone/>
              <a:defRPr sz="2800" b="0" i="0" u="none" strike="noStrike" cap="none">
                <a:solidFill>
                  <a:srgbClr val="153153"/>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6" name="Shape 16" descr="C:\Users\pryan4\Downloads\want-impact-public-health-help-shape-journey-ahead\OHDSI logo with text - vertical - colored.png"/>
          <p:cNvPicPr preferRelativeResize="0"/>
          <p:nvPr/>
        </p:nvPicPr>
        <p:blipFill rotWithShape="1">
          <a:blip r:embed="rId2">
            <a:alphaModFix/>
          </a:blip>
          <a:srcRect/>
          <a:stretch/>
        </p:blipFill>
        <p:spPr>
          <a:xfrm>
            <a:off x="-228600" y="1875375"/>
            <a:ext cx="2682874" cy="3230025"/>
          </a:xfrm>
          <a:prstGeom prst="rect">
            <a:avLst/>
          </a:prstGeom>
          <a:noFill/>
          <a:ln>
            <a:noFill/>
          </a:ln>
        </p:spPr>
      </p:pic>
      <p:sp>
        <p:nvSpPr>
          <p:cNvPr id="17" name="Shape 17"/>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Shape 21"/>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2" name="Shape 22"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23" name="Shape 23"/>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lvl1pPr algn="r">
              <a:defRPr/>
            </a:lvl1p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a:t>
            </a:fld>
            <a:endParaRPr lang="en-US" sz="1200" dirty="0">
              <a:solidFill>
                <a:srgbClr val="20425A"/>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47" name="Shape 47"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48" name="Shape 48"/>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20425A"/>
                </a:solidFill>
                <a:latin typeface="Calibri"/>
                <a:ea typeface="Calibri"/>
                <a:cs typeface="Calibri"/>
                <a:sym typeface="Calibri"/>
              </a:rPr>
              <a:t>‹#›</a:t>
            </a:fld>
            <a:endParaRPr lang="en-US" sz="1200" b="0" i="0" u="none" strike="noStrike" cap="none">
              <a:solidFill>
                <a:srgbClr val="20425A"/>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CF82147A-F310-4F08-A322-4712DFB05CAC}"/>
              </a:ext>
            </a:extLst>
          </p:cNvPr>
          <p:cNvSpPr txBox="1"/>
          <p:nvPr userDrawn="1"/>
        </p:nvSpPr>
        <p:spPr>
          <a:xfrm>
            <a:off x="8745679" y="6535545"/>
            <a:ext cx="349776" cy="253916"/>
          </a:xfrm>
          <a:prstGeom prst="rect">
            <a:avLst/>
          </a:prstGeom>
          <a:noFill/>
        </p:spPr>
        <p:txBody>
          <a:bodyPr wrap="none" rtlCol="0">
            <a:spAutoFit/>
          </a:bodyPr>
          <a:lstStyle/>
          <a:p>
            <a:fld id="{A0D62B9C-1313-6240-B3A9-12C8D3C5854C}" type="slidenum">
              <a:rPr lang="en-US" sz="1050" smtClean="0"/>
              <a:t>‹#›</a:t>
            </a:fld>
            <a:endParaRPr lang="en-US" sz="1050"/>
          </a:p>
        </p:txBody>
      </p:sp>
      <p:sp>
        <p:nvSpPr>
          <p:cNvPr id="18" name="Rechthoek 9">
            <a:extLst>
              <a:ext uri="{FF2B5EF4-FFF2-40B4-BE49-F238E27FC236}">
                <a16:creationId xmlns:a16="http://schemas.microsoft.com/office/drawing/2014/main" id="{FDCB7EAC-6124-4EAA-8359-CBA1FC66C05F}"/>
              </a:ext>
            </a:extLst>
          </p:cNvPr>
          <p:cNvSpPr/>
          <p:nvPr userDrawn="1"/>
        </p:nvSpPr>
        <p:spPr>
          <a:xfrm>
            <a:off x="1" y="1"/>
            <a:ext cx="9143999" cy="65913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9" name="Ovaal 18">
            <a:extLst>
              <a:ext uri="{FF2B5EF4-FFF2-40B4-BE49-F238E27FC236}">
                <a16:creationId xmlns:a16="http://schemas.microsoft.com/office/drawing/2014/main" id="{3F60A0B3-33D5-4C1D-916A-291659662A56}"/>
              </a:ext>
            </a:extLst>
          </p:cNvPr>
          <p:cNvSpPr/>
          <p:nvPr userDrawn="1"/>
        </p:nvSpPr>
        <p:spPr>
          <a:xfrm>
            <a:off x="73777" y="76954"/>
            <a:ext cx="381858" cy="506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0" name="Titel 1">
            <a:extLst>
              <a:ext uri="{FF2B5EF4-FFF2-40B4-BE49-F238E27FC236}">
                <a16:creationId xmlns:a16="http://schemas.microsoft.com/office/drawing/2014/main" id="{04CED64B-379A-440B-8CEC-EA945584F15C}"/>
              </a:ext>
            </a:extLst>
          </p:cNvPr>
          <p:cNvSpPr>
            <a:spLocks noGrp="1"/>
          </p:cNvSpPr>
          <p:nvPr>
            <p:ph type="title"/>
          </p:nvPr>
        </p:nvSpPr>
        <p:spPr>
          <a:xfrm>
            <a:off x="587286" y="0"/>
            <a:ext cx="8556714" cy="659130"/>
          </a:xfrm>
          <a:prstGeom prst="rect">
            <a:avLst/>
          </a:prstGeom>
        </p:spPr>
        <p:txBody>
          <a:bodyPr anchor="ctr"/>
          <a:lstStyle>
            <a:lvl1pPr>
              <a:defRPr sz="2700" b="1" cap="small" baseline="0">
                <a:solidFill>
                  <a:schemeClr val="accent2"/>
                </a:solidFill>
                <a:latin typeface="Calibri" panose="020F0502020204030204" pitchFamily="34" charset="0"/>
                <a:cs typeface="Calibri" panose="020F0502020204030204" pitchFamily="34" charset="0"/>
              </a:defRPr>
            </a:lvl1pPr>
          </a:lstStyle>
          <a:p>
            <a:r>
              <a:rPr lang="en-US" noProof="0"/>
              <a:t>Click to edit Master title style</a:t>
            </a:r>
            <a:endParaRPr lang="en-GB" noProof="0"/>
          </a:p>
        </p:txBody>
      </p:sp>
      <p:pic>
        <p:nvPicPr>
          <p:cNvPr id="21" name="Graphic 20">
            <a:extLst>
              <a:ext uri="{FF2B5EF4-FFF2-40B4-BE49-F238E27FC236}">
                <a16:creationId xmlns:a16="http://schemas.microsoft.com/office/drawing/2014/main" id="{1E980F08-4AEA-477F-852F-33E1F7E8C7EA}"/>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773" t="-304" r="191" b="-1528"/>
          <a:stretch/>
        </p:blipFill>
        <p:spPr>
          <a:xfrm>
            <a:off x="61490" y="76955"/>
            <a:ext cx="464307" cy="638157"/>
          </a:xfrm>
          <a:prstGeom prst="rect">
            <a:avLst/>
          </a:prstGeom>
        </p:spPr>
      </p:pic>
      <p:grpSp>
        <p:nvGrpSpPr>
          <p:cNvPr id="14" name="Group 13">
            <a:extLst>
              <a:ext uri="{FF2B5EF4-FFF2-40B4-BE49-F238E27FC236}">
                <a16:creationId xmlns:a16="http://schemas.microsoft.com/office/drawing/2014/main" id="{9BF97975-AE76-4BF3-A59A-B7425F8376C7}"/>
              </a:ext>
            </a:extLst>
          </p:cNvPr>
          <p:cNvGrpSpPr/>
          <p:nvPr userDrawn="1"/>
        </p:nvGrpSpPr>
        <p:grpSpPr>
          <a:xfrm>
            <a:off x="10583" y="6440341"/>
            <a:ext cx="959729" cy="498183"/>
            <a:chOff x="14111" y="6440340"/>
            <a:chExt cx="1279638" cy="498183"/>
          </a:xfrm>
        </p:grpSpPr>
        <p:pic>
          <p:nvPicPr>
            <p:cNvPr id="17" name="Picture 16" descr="A close up of a logo&#10;&#10;Description automatically generated">
              <a:extLst>
                <a:ext uri="{FF2B5EF4-FFF2-40B4-BE49-F238E27FC236}">
                  <a16:creationId xmlns:a16="http://schemas.microsoft.com/office/drawing/2014/main" id="{85ECE48E-98B2-416A-AB8B-B0B2D79B71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111" y="6440340"/>
              <a:ext cx="498183" cy="498183"/>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B359738A-602A-4418-AAAE-607945E49A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457" y="6480785"/>
              <a:ext cx="417292" cy="417292"/>
            </a:xfrm>
            <a:prstGeom prst="rect">
              <a:avLst/>
            </a:prstGeom>
          </p:spPr>
        </p:pic>
        <p:pic>
          <p:nvPicPr>
            <p:cNvPr id="23" name="Picture 22" descr="A close up of a logo&#10;&#10;Description automatically generated">
              <a:extLst>
                <a:ext uri="{FF2B5EF4-FFF2-40B4-BE49-F238E27FC236}">
                  <a16:creationId xmlns:a16="http://schemas.microsoft.com/office/drawing/2014/main" id="{8D5420E1-3342-4052-B2E1-D6157D8712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2294" y="6507351"/>
              <a:ext cx="364163" cy="364163"/>
            </a:xfrm>
            <a:prstGeom prst="rect">
              <a:avLst/>
            </a:prstGeom>
          </p:spPr>
        </p:pic>
      </p:grpSp>
      <p:pic>
        <p:nvPicPr>
          <p:cNvPr id="12" name="Picture 11">
            <a:extLst>
              <a:ext uri="{FF2B5EF4-FFF2-40B4-BE49-F238E27FC236}">
                <a16:creationId xmlns:a16="http://schemas.microsoft.com/office/drawing/2014/main" id="{54522826-8F7A-4048-8F0E-1D5A359BAF33}"/>
              </a:ext>
            </a:extLst>
          </p:cNvPr>
          <p:cNvPicPr>
            <a:picLocks noChangeAspect="1"/>
          </p:cNvPicPr>
          <p:nvPr userDrawn="1"/>
        </p:nvPicPr>
        <p:blipFill>
          <a:blip r:embed="rId7"/>
          <a:stretch>
            <a:fillRect/>
          </a:stretch>
        </p:blipFill>
        <p:spPr>
          <a:xfrm>
            <a:off x="1032455" y="6628053"/>
            <a:ext cx="533245" cy="116346"/>
          </a:xfrm>
          <a:prstGeom prst="rect">
            <a:avLst/>
          </a:prstGeom>
          <a:ln>
            <a:noFill/>
          </a:ln>
          <a:effectLst>
            <a:outerShdw sx="1000" sy="1000" algn="tl" rotWithShape="0">
              <a:srgbClr val="333333"/>
            </a:outerShdw>
          </a:effectLst>
        </p:spPr>
      </p:pic>
      <p:pic>
        <p:nvPicPr>
          <p:cNvPr id="13" name="Picture 12">
            <a:extLst>
              <a:ext uri="{FF2B5EF4-FFF2-40B4-BE49-F238E27FC236}">
                <a16:creationId xmlns:a16="http://schemas.microsoft.com/office/drawing/2014/main" id="{1E6172CC-1004-744E-8671-33E8BB2918E8}"/>
              </a:ext>
            </a:extLst>
          </p:cNvPr>
          <p:cNvPicPr>
            <a:picLocks noChangeAspect="1"/>
          </p:cNvPicPr>
          <p:nvPr userDrawn="1"/>
        </p:nvPicPr>
        <p:blipFill>
          <a:blip r:embed="rId7"/>
          <a:stretch>
            <a:fillRect/>
          </a:stretch>
        </p:blipFill>
        <p:spPr>
          <a:xfrm>
            <a:off x="955072" y="6606654"/>
            <a:ext cx="919160" cy="200547"/>
          </a:xfrm>
          <a:prstGeom prst="rect">
            <a:avLst/>
          </a:prstGeom>
          <a:ln>
            <a:noFill/>
          </a:ln>
          <a:effectLst>
            <a:outerShdw sx="1000" sy="1000" algn="tl" rotWithShape="0">
              <a:srgbClr val="333333"/>
            </a:outerShdw>
          </a:effectLst>
        </p:spPr>
      </p:pic>
    </p:spTree>
    <p:extLst>
      <p:ext uri="{BB962C8B-B14F-4D97-AF65-F5344CB8AC3E}">
        <p14:creationId xmlns:p14="http://schemas.microsoft.com/office/powerpoint/2010/main" val="2183004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sldNum" idx="12"/>
          </p:nvPr>
        </p:nvSpPr>
        <p:spPr>
          <a:xfrm>
            <a:off x="8556783" y="6333134"/>
            <a:ext cx="548700" cy="5250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US" sz="1300">
                <a:solidFill>
                  <a:srgbClr val="20425A"/>
                </a:solidFill>
                <a:latin typeface="Calibri"/>
                <a:ea typeface="Calibri"/>
                <a:cs typeface="Calibri"/>
                <a:sym typeface="Calibri"/>
              </a:rPr>
              <a:t>‹#›</a:t>
            </a:fld>
            <a:endParaRPr lang="en-US" sz="1300">
              <a:solidFill>
                <a:srgbClr val="20425A"/>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8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ohdsi.org/who-we-are/collaborators/" TargetMode="External"/><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https://github.com/OHDSI/Tutorial-PL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9.svg"/><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5.xml"/><Relationship Id="rId7" Type="http://schemas.openxmlformats.org/officeDocument/2006/relationships/image" Target="../media/image3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7.xml"/><Relationship Id="rId7"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8.xml"/><Relationship Id="rId7" Type="http://schemas.openxmlformats.org/officeDocument/2006/relationships/image" Target="../media/image3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1.gif"/><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hyperlink" Target="https://www.equator-network.org/reporting-guidelines/tripod-statement/" TargetMode="Externa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ohdsi.github.io/TheBookOfOhdsi/" TargetMode="External"/><Relationship Id="rId2" Type="http://schemas.openxmlformats.org/officeDocument/2006/relationships/hyperlink" Target="http://www.github.com/OHDSI/PatientLevelPrediction" TargetMode="External"/><Relationship Id="rId1" Type="http://schemas.openxmlformats.org/officeDocument/2006/relationships/slideLayout" Target="../slideLayouts/slideLayout2.xml"/><Relationship Id="rId4" Type="http://schemas.openxmlformats.org/officeDocument/2006/relationships/hyperlink" Target="http://www.data.ohdsi.org/"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hyperlink" Target="https://bit.ly/2EeSIpC"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mailto:jreps@its.jnj.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2209800" y="914400"/>
            <a:ext cx="6629400" cy="1755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20425A"/>
              </a:buClr>
              <a:buSzPct val="25000"/>
              <a:buFont typeface="Calibri"/>
              <a:buNone/>
            </a:pPr>
            <a:endParaRPr sz="4000" b="1" i="0" u="none" strike="noStrike" cap="none" dirty="0">
              <a:solidFill>
                <a:srgbClr val="20425A"/>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Arial"/>
              <a:buNone/>
            </a:pPr>
            <a:r>
              <a:rPr lang="en-US" sz="4000" b="0" i="0" u="none" strike="noStrike" cap="none" dirty="0">
                <a:solidFill>
                  <a:srgbClr val="20425A"/>
                </a:solidFill>
                <a:latin typeface="Calibri"/>
                <a:ea typeface="Calibri"/>
                <a:cs typeface="Calibri"/>
                <a:sym typeface="Calibri"/>
              </a:rPr>
              <a:t>OHDSI Tutorial: </a:t>
            </a:r>
            <a:br>
              <a:rPr lang="en-US" sz="4000" b="0" i="0" u="none" strike="noStrike" cap="none" dirty="0">
                <a:solidFill>
                  <a:srgbClr val="20425A"/>
                </a:solidFill>
                <a:latin typeface="Calibri"/>
                <a:ea typeface="Calibri"/>
                <a:cs typeface="Calibri"/>
                <a:sym typeface="Calibri"/>
              </a:rPr>
            </a:br>
            <a:r>
              <a:rPr lang="en-US" sz="4000" b="0" i="0" u="none" strike="noStrike" cap="none" dirty="0">
                <a:solidFill>
                  <a:srgbClr val="20425A"/>
                </a:solidFill>
                <a:latin typeface="Calibri"/>
                <a:ea typeface="Calibri"/>
                <a:cs typeface="Calibri"/>
                <a:sym typeface="Calibri"/>
              </a:rPr>
              <a:t>Patient-level predictive modelling in observational healthcare data</a:t>
            </a:r>
          </a:p>
        </p:txBody>
      </p:sp>
      <p:sp>
        <p:nvSpPr>
          <p:cNvPr id="3" name="Shape 218"/>
          <p:cNvSpPr txBox="1">
            <a:spLocks noGrp="1"/>
          </p:cNvSpPr>
          <p:nvPr>
            <p:ph type="subTitle" idx="1"/>
          </p:nvPr>
        </p:nvSpPr>
        <p:spPr>
          <a:xfrm>
            <a:off x="2362200" y="3429000"/>
            <a:ext cx="6096000" cy="17526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Faculty:</a:t>
            </a:r>
          </a:p>
          <a:p>
            <a:pPr marL="0" marR="0" lvl="0" indent="0" algn="ctr" rtl="0">
              <a:lnSpc>
                <a:spcPct val="150000"/>
              </a:lnSpc>
              <a:spcBef>
                <a:spcPts val="0"/>
              </a:spcBef>
              <a:spcAft>
                <a:spcPts val="0"/>
              </a:spcAft>
              <a:buClr>
                <a:srgbClr val="153153"/>
              </a:buClr>
              <a:buSzPct val="25000"/>
              <a:buFont typeface="Arial"/>
              <a:buNone/>
            </a:pPr>
            <a:r>
              <a:rPr lang="en-US" sz="1750" dirty="0"/>
              <a:t>Chungsoo Kim (Yale)</a:t>
            </a:r>
            <a:endParaRPr lang="en-US" sz="1750" b="0" i="0" u="none" strike="noStrike" cap="none" dirty="0">
              <a:solidFill>
                <a:srgbClr val="153153"/>
              </a:solidFill>
              <a:latin typeface="Calibri"/>
              <a:ea typeface="Calibri"/>
              <a:cs typeface="Calibri"/>
              <a:sym typeface="Calibri"/>
            </a:endParaRPr>
          </a:p>
          <a:p>
            <a:r>
              <a:rPr lang="en-US" sz="1750" dirty="0"/>
              <a:t>Egill Fridgeirsson (Erasmus)</a:t>
            </a:r>
          </a:p>
          <a:p>
            <a:pPr lvl="0">
              <a:lnSpc>
                <a:spcPct val="150000"/>
              </a:lnSpc>
              <a:spcBef>
                <a:spcPts val="0"/>
              </a:spcBef>
              <a:buSzPct val="25000"/>
            </a:pPr>
            <a:r>
              <a:rPr lang="en-US" sz="1750" dirty="0"/>
              <a:t>Jenna Reps (Johnson &amp; Johnson)</a:t>
            </a:r>
          </a:p>
          <a:p>
            <a:pPr marL="0" marR="0" lvl="0" indent="0" algn="ctr" rtl="0">
              <a:lnSpc>
                <a:spcPct val="150000"/>
              </a:lnSpc>
              <a:spcBef>
                <a:spcPts val="0"/>
              </a:spcBef>
              <a:spcAft>
                <a:spcPts val="0"/>
              </a:spcAft>
              <a:buClr>
                <a:srgbClr val="153153"/>
              </a:buClr>
              <a:buSzPct val="25000"/>
              <a:buFont typeface="Arial"/>
              <a:buNone/>
            </a:pPr>
            <a:endParaRPr lang="en-US" sz="1750" dirty="0"/>
          </a:p>
          <a:p>
            <a:pPr marL="0" marR="0" lvl="0" indent="0" algn="ctr" rtl="0">
              <a:lnSpc>
                <a:spcPct val="80000"/>
              </a:lnSpc>
              <a:spcBef>
                <a:spcPts val="350"/>
              </a:spcBef>
              <a:buClr>
                <a:srgbClr val="153153"/>
              </a:buClr>
              <a:buSzPct val="25000"/>
              <a:buFont typeface="Arial"/>
              <a:buNone/>
            </a:pPr>
            <a:endParaRPr lang="en-US" sz="1750" b="0" i="0" u="none" strike="noStrike" cap="none" dirty="0">
              <a:solidFill>
                <a:srgbClr val="153153"/>
              </a:solidFill>
              <a:latin typeface="Calibri"/>
              <a:ea typeface="Calibri"/>
              <a:cs typeface="Calibri"/>
              <a:sym typeface="Calibri"/>
            </a:endParaRPr>
          </a:p>
          <a:p>
            <a:pPr marL="0" marR="0" lvl="0" indent="0" algn="ctr" rtl="0">
              <a:lnSpc>
                <a:spcPct val="80000"/>
              </a:lnSpc>
              <a:spcBef>
                <a:spcPts val="350"/>
              </a:spcBef>
              <a:buClr>
                <a:srgbClr val="153153"/>
              </a:buClr>
              <a:buSzPct val="25000"/>
              <a:buFont typeface="Arial"/>
              <a:buNone/>
            </a:pPr>
            <a:endParaRPr lang="en-US" sz="1750" dirty="0"/>
          </a:p>
        </p:txBody>
      </p:sp>
    </p:spTree>
    <p:extLst>
      <p:ext uri="{BB962C8B-B14F-4D97-AF65-F5344CB8AC3E}">
        <p14:creationId xmlns:p14="http://schemas.microsoft.com/office/powerpoint/2010/main" val="172850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Complementary evidence to inform the patient journey</a:t>
            </a:r>
          </a:p>
        </p:txBody>
      </p:sp>
      <p:sp>
        <p:nvSpPr>
          <p:cNvPr id="4" name="TextBox 3"/>
          <p:cNvSpPr txBox="1"/>
          <p:nvPr/>
        </p:nvSpPr>
        <p:spPr>
          <a:xfrm>
            <a:off x="3581400" y="1905000"/>
            <a:ext cx="2286000"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000" b="1" dirty="0"/>
              <a:t>Clinical characterization:</a:t>
            </a:r>
          </a:p>
          <a:p>
            <a:pPr algn="ctr"/>
            <a:r>
              <a:rPr lang="en-US" sz="2000" dirty="0"/>
              <a:t>What happened to them?</a:t>
            </a:r>
          </a:p>
        </p:txBody>
      </p:sp>
      <p:sp>
        <p:nvSpPr>
          <p:cNvPr id="5" name="TextBox 4"/>
          <p:cNvSpPr txBox="1"/>
          <p:nvPr/>
        </p:nvSpPr>
        <p:spPr>
          <a:xfrm>
            <a:off x="1143000" y="4202349"/>
            <a:ext cx="2133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000" b="1" dirty="0"/>
              <a:t>Patient-level prediction:</a:t>
            </a:r>
          </a:p>
          <a:p>
            <a:pPr algn="ctr"/>
            <a:r>
              <a:rPr lang="en-US" sz="2000" dirty="0"/>
              <a:t>What will happen to me?</a:t>
            </a:r>
          </a:p>
        </p:txBody>
      </p:sp>
      <p:sp>
        <p:nvSpPr>
          <p:cNvPr id="6" name="TextBox 5"/>
          <p:cNvSpPr txBox="1"/>
          <p:nvPr/>
        </p:nvSpPr>
        <p:spPr>
          <a:xfrm>
            <a:off x="5867400" y="4202349"/>
            <a:ext cx="2286000"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t>Population-level effect estimation:</a:t>
            </a:r>
          </a:p>
          <a:p>
            <a:pPr algn="ctr"/>
            <a:r>
              <a:rPr lang="en-US" sz="2000" dirty="0"/>
              <a:t>What are the causal effects?</a:t>
            </a:r>
          </a:p>
        </p:txBody>
      </p:sp>
      <p:sp>
        <p:nvSpPr>
          <p:cNvPr id="7" name="Down Arrow 6"/>
          <p:cNvSpPr/>
          <p:nvPr/>
        </p:nvSpPr>
        <p:spPr>
          <a:xfrm rot="2694299">
            <a:off x="3003460" y="3351498"/>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Down Arrow 7"/>
          <p:cNvSpPr/>
          <p:nvPr/>
        </p:nvSpPr>
        <p:spPr>
          <a:xfrm rot="18903485">
            <a:off x="5863407" y="3366195"/>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Left-Right Arrow 8"/>
          <p:cNvSpPr/>
          <p:nvPr/>
        </p:nvSpPr>
        <p:spPr>
          <a:xfrm>
            <a:off x="3962400" y="4711668"/>
            <a:ext cx="1219200" cy="3048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p:cNvSpPr txBox="1"/>
          <p:nvPr/>
        </p:nvSpPr>
        <p:spPr>
          <a:xfrm>
            <a:off x="1333500" y="5638801"/>
            <a:ext cx="1752600" cy="369332"/>
          </a:xfrm>
          <a:prstGeom prst="rect">
            <a:avLst/>
          </a:prstGeom>
          <a:noFill/>
        </p:spPr>
        <p:txBody>
          <a:bodyPr wrap="square" rtlCol="0">
            <a:spAutoFit/>
          </a:bodyPr>
          <a:lstStyle/>
          <a:p>
            <a:pPr algn="ctr"/>
            <a:r>
              <a:rPr lang="en-US" dirty="0"/>
              <a:t>inference</a:t>
            </a:r>
          </a:p>
        </p:txBody>
      </p:sp>
      <p:sp>
        <p:nvSpPr>
          <p:cNvPr id="11" name="TextBox 10"/>
          <p:cNvSpPr txBox="1"/>
          <p:nvPr/>
        </p:nvSpPr>
        <p:spPr>
          <a:xfrm>
            <a:off x="6053096" y="5635559"/>
            <a:ext cx="1752600" cy="369332"/>
          </a:xfrm>
          <a:prstGeom prst="rect">
            <a:avLst/>
          </a:prstGeom>
          <a:noFill/>
        </p:spPr>
        <p:txBody>
          <a:bodyPr wrap="square" rtlCol="0">
            <a:spAutoFit/>
          </a:bodyPr>
          <a:lstStyle/>
          <a:p>
            <a:pPr algn="ctr"/>
            <a:r>
              <a:rPr lang="en-US" dirty="0"/>
              <a:t>causal inference</a:t>
            </a:r>
          </a:p>
        </p:txBody>
      </p:sp>
      <p:sp>
        <p:nvSpPr>
          <p:cNvPr id="12" name="TextBox 11"/>
          <p:cNvSpPr txBox="1"/>
          <p:nvPr/>
        </p:nvSpPr>
        <p:spPr>
          <a:xfrm>
            <a:off x="3771900" y="3264426"/>
            <a:ext cx="1752600" cy="369332"/>
          </a:xfrm>
          <a:prstGeom prst="rect">
            <a:avLst/>
          </a:prstGeom>
          <a:noFill/>
        </p:spPr>
        <p:txBody>
          <a:bodyPr wrap="square" rtlCol="0">
            <a:spAutoFit/>
          </a:bodyPr>
          <a:lstStyle/>
          <a:p>
            <a:pPr algn="ctr"/>
            <a:r>
              <a:rPr lang="en-US" dirty="0"/>
              <a:t>observation</a:t>
            </a:r>
          </a:p>
        </p:txBody>
      </p:sp>
      <p:sp>
        <p:nvSpPr>
          <p:cNvPr id="3" name="Frame 2"/>
          <p:cNvSpPr/>
          <p:nvPr/>
        </p:nvSpPr>
        <p:spPr>
          <a:xfrm>
            <a:off x="914400" y="3911568"/>
            <a:ext cx="2618363" cy="233683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90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C23B-ED57-21E5-59CD-F93A45659184}"/>
            </a:ext>
          </a:extLst>
        </p:cNvPr>
        <p:cNvGrpSpPr/>
        <p:nvPr/>
      </p:nvGrpSpPr>
      <p:grpSpPr>
        <a:xfrm>
          <a:off x="0" y="0"/>
          <a:ext cx="0" cy="0"/>
          <a:chOff x="0" y="0"/>
          <a:chExt cx="0" cy="0"/>
        </a:xfrm>
      </p:grpSpPr>
      <p:sp>
        <p:nvSpPr>
          <p:cNvPr id="4098" name="Rectangle 2">
            <a:extLst>
              <a:ext uri="{FF2B5EF4-FFF2-40B4-BE49-F238E27FC236}">
                <a16:creationId xmlns:a16="http://schemas.microsoft.com/office/drawing/2014/main" id="{8A455595-0404-4C47-3CBF-AFB56D7B9CD2}"/>
              </a:ext>
            </a:extLst>
          </p:cNvPr>
          <p:cNvSpPr>
            <a:spLocks noGrp="1" noChangeArrowheads="1"/>
          </p:cNvSpPr>
          <p:nvPr>
            <p:ph type="title"/>
          </p:nvPr>
        </p:nvSpPr>
        <p:spPr>
          <a:xfrm>
            <a:off x="1243330" y="230321"/>
            <a:ext cx="6995478" cy="830997"/>
          </a:xfrm>
        </p:spPr>
        <p:txBody>
          <a:bodyPr/>
          <a:lstStyle/>
          <a:p>
            <a:pPr algn="ctr" eaLnBrk="1" hangingPunct="1"/>
            <a:r>
              <a:rPr lang="en-US" altLang="nl-NL" sz="2400" dirty="0"/>
              <a:t>Clinicians are confronted with prediction questions on a daily basis. What options do they have?</a:t>
            </a:r>
          </a:p>
        </p:txBody>
      </p:sp>
      <p:sp>
        <p:nvSpPr>
          <p:cNvPr id="4100" name="Text Box 4">
            <a:extLst>
              <a:ext uri="{FF2B5EF4-FFF2-40B4-BE49-F238E27FC236}">
                <a16:creationId xmlns:a16="http://schemas.microsoft.com/office/drawing/2014/main" id="{FE6BD671-E727-6566-0C1F-FF358AA8BA6B}"/>
              </a:ext>
            </a:extLst>
          </p:cNvPr>
          <p:cNvSpPr txBox="1">
            <a:spLocks noChangeArrowheads="1"/>
          </p:cNvSpPr>
          <p:nvPr/>
        </p:nvSpPr>
        <p:spPr bwMode="auto">
          <a:xfrm>
            <a:off x="6118422" y="1122717"/>
            <a:ext cx="2962659"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Quote an overall average to all patients</a:t>
            </a:r>
          </a:p>
        </p:txBody>
      </p:sp>
      <p:sp>
        <p:nvSpPr>
          <p:cNvPr id="4101" name="Text Box 5">
            <a:extLst>
              <a:ext uri="{FF2B5EF4-FFF2-40B4-BE49-F238E27FC236}">
                <a16:creationId xmlns:a16="http://schemas.microsoft.com/office/drawing/2014/main" id="{086E89E6-4326-228E-AFFE-D8D4B91D502E}"/>
              </a:ext>
            </a:extLst>
          </p:cNvPr>
          <p:cNvSpPr txBox="1">
            <a:spLocks noChangeArrowheads="1"/>
          </p:cNvSpPr>
          <p:nvPr/>
        </p:nvSpPr>
        <p:spPr bwMode="auto">
          <a:xfrm>
            <a:off x="-39033" y="1190324"/>
            <a:ext cx="2858695"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Deny ability to predict at the individual patient level</a:t>
            </a:r>
          </a:p>
        </p:txBody>
      </p:sp>
      <p:sp>
        <p:nvSpPr>
          <p:cNvPr id="4102" name="Text Box 6">
            <a:extLst>
              <a:ext uri="{FF2B5EF4-FFF2-40B4-BE49-F238E27FC236}">
                <a16:creationId xmlns:a16="http://schemas.microsoft.com/office/drawing/2014/main" id="{FDB8FA56-681F-48D0-5062-1BECCDFACC60}"/>
              </a:ext>
            </a:extLst>
          </p:cNvPr>
          <p:cNvSpPr txBox="1">
            <a:spLocks noChangeArrowheads="1"/>
          </p:cNvSpPr>
          <p:nvPr/>
        </p:nvSpPr>
        <p:spPr bwMode="auto">
          <a:xfrm>
            <a:off x="5580113" y="5541453"/>
            <a:ext cx="3556868" cy="830997"/>
          </a:xfrm>
          <a:prstGeom prst="rect">
            <a:avLst/>
          </a:prstGeom>
          <a:solidFill>
            <a:schemeClr val="accent3">
              <a:lumMod val="40000"/>
              <a:lumOff val="60000"/>
            </a:schemeClr>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Provide a  personalized prediction based on an advanced </a:t>
            </a:r>
            <a:r>
              <a:rPr lang="en-US" altLang="nl-NL" sz="1600"/>
              <a:t>clinical prediction </a:t>
            </a:r>
            <a:r>
              <a:rPr lang="en-US" altLang="nl-NL" sz="1600" dirty="0"/>
              <a:t>model</a:t>
            </a:r>
          </a:p>
        </p:txBody>
      </p:sp>
      <p:sp>
        <p:nvSpPr>
          <p:cNvPr id="4105" name="Line 9">
            <a:extLst>
              <a:ext uri="{FF2B5EF4-FFF2-40B4-BE49-F238E27FC236}">
                <a16:creationId xmlns:a16="http://schemas.microsoft.com/office/drawing/2014/main" id="{15AE5731-C1E8-BA1A-18F2-29A133EAA5A1}"/>
              </a:ext>
            </a:extLst>
          </p:cNvPr>
          <p:cNvSpPr>
            <a:spLocks noChangeShapeType="1"/>
          </p:cNvSpPr>
          <p:nvPr/>
        </p:nvSpPr>
        <p:spPr bwMode="auto">
          <a:xfrm>
            <a:off x="4267200" y="2347913"/>
            <a:ext cx="947738" cy="457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4108" name="Text Box 12">
            <a:extLst>
              <a:ext uri="{FF2B5EF4-FFF2-40B4-BE49-F238E27FC236}">
                <a16:creationId xmlns:a16="http://schemas.microsoft.com/office/drawing/2014/main" id="{4EDD3D4B-6CCE-415C-A0D0-0B04777782DC}"/>
              </a:ext>
            </a:extLst>
          </p:cNvPr>
          <p:cNvSpPr txBox="1">
            <a:spLocks noChangeArrowheads="1"/>
          </p:cNvSpPr>
          <p:nvPr/>
        </p:nvSpPr>
        <p:spPr bwMode="auto">
          <a:xfrm>
            <a:off x="-30465" y="5722607"/>
            <a:ext cx="2635174"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Utilize knowledge and personal experience</a:t>
            </a:r>
          </a:p>
        </p:txBody>
      </p:sp>
      <p:sp>
        <p:nvSpPr>
          <p:cNvPr id="4109" name="Line 13">
            <a:extLst>
              <a:ext uri="{FF2B5EF4-FFF2-40B4-BE49-F238E27FC236}">
                <a16:creationId xmlns:a16="http://schemas.microsoft.com/office/drawing/2014/main" id="{C0F5E6DB-92C8-AE2D-C4A5-D057A0AF7498}"/>
              </a:ext>
            </a:extLst>
          </p:cNvPr>
          <p:cNvSpPr>
            <a:spLocks noChangeShapeType="1"/>
          </p:cNvSpPr>
          <p:nvPr/>
        </p:nvSpPr>
        <p:spPr bwMode="auto">
          <a:xfrm>
            <a:off x="3929063" y="3109913"/>
            <a:ext cx="0" cy="1219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cxnSp>
        <p:nvCxnSpPr>
          <p:cNvPr id="4" name="Straight Arrow Connector 3">
            <a:extLst>
              <a:ext uri="{FF2B5EF4-FFF2-40B4-BE49-F238E27FC236}">
                <a16:creationId xmlns:a16="http://schemas.microsoft.com/office/drawing/2014/main" id="{86EB6CF9-E28E-9CF8-5280-35CFBA4A7064}"/>
              </a:ext>
            </a:extLst>
          </p:cNvPr>
          <p:cNvCxnSpPr/>
          <p:nvPr/>
        </p:nvCxnSpPr>
        <p:spPr bwMode="auto">
          <a:xfrm flipV="1">
            <a:off x="5986431" y="1695355"/>
            <a:ext cx="1535550" cy="7668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21E75F7-15DD-94C6-16E1-52ACA620E315}"/>
              </a:ext>
            </a:extLst>
          </p:cNvPr>
          <p:cNvCxnSpPr/>
          <p:nvPr/>
        </p:nvCxnSpPr>
        <p:spPr bwMode="auto">
          <a:xfrm>
            <a:off x="5796136" y="4662016"/>
            <a:ext cx="1517764" cy="901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43B7708E-00AB-F564-831F-62BF42FDF4C1}"/>
              </a:ext>
            </a:extLst>
          </p:cNvPr>
          <p:cNvCxnSpPr/>
          <p:nvPr/>
        </p:nvCxnSpPr>
        <p:spPr bwMode="auto">
          <a:xfrm flipH="1" flipV="1">
            <a:off x="1475656" y="1759914"/>
            <a:ext cx="1635362" cy="531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5C001EB-CD81-234A-54DF-F06D6DBD8281}"/>
              </a:ext>
            </a:extLst>
          </p:cNvPr>
          <p:cNvCxnSpPr>
            <a:endCxn id="4108" idx="0"/>
          </p:cNvCxnSpPr>
          <p:nvPr/>
        </p:nvCxnSpPr>
        <p:spPr bwMode="auto">
          <a:xfrm flipH="1">
            <a:off x="1287122" y="4768811"/>
            <a:ext cx="1696110" cy="953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 name="Picture 2">
            <a:extLst>
              <a:ext uri="{FF2B5EF4-FFF2-40B4-BE49-F238E27FC236}">
                <a16:creationId xmlns:a16="http://schemas.microsoft.com/office/drawing/2014/main" id="{05FFEF44-01A8-E574-CBA5-09055572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235" y="1964770"/>
            <a:ext cx="4667526" cy="3484116"/>
          </a:xfrm>
          <a:prstGeom prst="rect">
            <a:avLst/>
          </a:prstGeom>
        </p:spPr>
      </p:pic>
    </p:spTree>
    <p:extLst>
      <p:ext uri="{BB962C8B-B14F-4D97-AF65-F5344CB8AC3E}">
        <p14:creationId xmlns:p14="http://schemas.microsoft.com/office/powerpoint/2010/main" val="32783691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nimBg="1"/>
      <p:bldP spid="4101" grpId="0" animBg="1"/>
      <p:bldP spid="4102" grpId="0" animBg="1"/>
      <p:bldP spid="41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835B-66E5-11CC-B117-3DE9AB5B4A7B}"/>
              </a:ext>
            </a:extLst>
          </p:cNvPr>
          <p:cNvSpPr>
            <a:spLocks noGrp="1"/>
          </p:cNvSpPr>
          <p:nvPr>
            <p:ph type="title"/>
          </p:nvPr>
        </p:nvSpPr>
        <p:spPr/>
        <p:txBody>
          <a:bodyPr/>
          <a:lstStyle/>
          <a:p>
            <a:r>
              <a:rPr lang="en-US" dirty="0"/>
              <a:t>Example clinical prediction model</a:t>
            </a:r>
          </a:p>
        </p:txBody>
      </p:sp>
      <p:pic>
        <p:nvPicPr>
          <p:cNvPr id="8" name="Picture 7" descr="A screenshot of a medical survey&#10;&#10;AI-generated content may be incorrect.">
            <a:extLst>
              <a:ext uri="{FF2B5EF4-FFF2-40B4-BE49-F238E27FC236}">
                <a16:creationId xmlns:a16="http://schemas.microsoft.com/office/drawing/2014/main" id="{99A28333-378E-7CDC-A98C-964081E9DDD8}"/>
              </a:ext>
            </a:extLst>
          </p:cNvPr>
          <p:cNvPicPr>
            <a:picLocks noChangeAspect="1"/>
          </p:cNvPicPr>
          <p:nvPr/>
        </p:nvPicPr>
        <p:blipFill>
          <a:blip r:embed="rId2"/>
          <a:stretch>
            <a:fillRect/>
          </a:stretch>
        </p:blipFill>
        <p:spPr>
          <a:xfrm>
            <a:off x="457200" y="1600200"/>
            <a:ext cx="4358461" cy="4117852"/>
          </a:xfrm>
          <a:prstGeom prst="rect">
            <a:avLst/>
          </a:prstGeom>
        </p:spPr>
      </p:pic>
      <p:sp>
        <p:nvSpPr>
          <p:cNvPr id="9" name="TextBox 8">
            <a:extLst>
              <a:ext uri="{FF2B5EF4-FFF2-40B4-BE49-F238E27FC236}">
                <a16:creationId xmlns:a16="http://schemas.microsoft.com/office/drawing/2014/main" id="{C630653D-99E8-499A-E0AE-EA0C6D103492}"/>
              </a:ext>
            </a:extLst>
          </p:cNvPr>
          <p:cNvSpPr txBox="1"/>
          <p:nvPr/>
        </p:nvSpPr>
        <p:spPr>
          <a:xfrm>
            <a:off x="5302404" y="2967336"/>
            <a:ext cx="3649236" cy="946413"/>
          </a:xfrm>
          <a:prstGeom prst="rect">
            <a:avLst/>
          </a:prstGeom>
          <a:noFill/>
        </p:spPr>
        <p:txBody>
          <a:bodyPr wrap="square">
            <a:spAutoFit/>
          </a:bodyPr>
          <a:lstStyle/>
          <a:p>
            <a:pPr defTabSz="685800">
              <a:defRPr/>
            </a:pPr>
            <a:r>
              <a:rPr lang="en-US" sz="1500" dirty="0"/>
              <a:t>Amongst </a:t>
            </a:r>
            <a:r>
              <a:rPr lang="en-US" sz="1500" b="1" dirty="0">
                <a:solidFill>
                  <a:srgbClr val="00B050"/>
                </a:solidFill>
              </a:rPr>
              <a:t>patients newly diagnosed with </a:t>
            </a:r>
            <a:r>
              <a:rPr lang="en-US" sz="1500" b="1" dirty="0" err="1">
                <a:solidFill>
                  <a:srgbClr val="00B050"/>
                </a:solidFill>
              </a:rPr>
              <a:t>afib</a:t>
            </a:r>
            <a:r>
              <a:rPr lang="en-US" sz="1500" b="1" dirty="0">
                <a:solidFill>
                  <a:srgbClr val="00B050"/>
                </a:solidFill>
              </a:rPr>
              <a:t> </a:t>
            </a:r>
            <a:r>
              <a:rPr lang="en-US" sz="1500" dirty="0"/>
              <a:t>which patients will go on to have </a:t>
            </a:r>
            <a:r>
              <a:rPr lang="en-US" sz="1500" b="1" dirty="0">
                <a:solidFill>
                  <a:srgbClr val="FF0000"/>
                </a:solidFill>
              </a:rPr>
              <a:t>stroke </a:t>
            </a:r>
            <a:r>
              <a:rPr lang="en-US" sz="1500" dirty="0"/>
              <a:t>within </a:t>
            </a:r>
            <a:r>
              <a:rPr lang="en-US" sz="1500" b="1" dirty="0">
                <a:solidFill>
                  <a:schemeClr val="accent4"/>
                </a:solidFill>
              </a:rPr>
              <a:t>1-year?</a:t>
            </a:r>
            <a:endParaRPr lang="en-US" sz="1500" dirty="0">
              <a:solidFill>
                <a:schemeClr val="accent4"/>
              </a:solidFill>
            </a:endParaRPr>
          </a:p>
          <a:p>
            <a:endParaRPr lang="en-US" sz="1050" dirty="0"/>
          </a:p>
        </p:txBody>
      </p:sp>
    </p:spTree>
    <p:extLst>
      <p:ext uri="{BB962C8B-B14F-4D97-AF65-F5344CB8AC3E}">
        <p14:creationId xmlns:p14="http://schemas.microsoft.com/office/powerpoint/2010/main" val="2345639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839-7918-2ECA-01EC-6E29504CF4DB}"/>
              </a:ext>
            </a:extLst>
          </p:cNvPr>
          <p:cNvSpPr>
            <a:spLocks noGrp="1"/>
          </p:cNvSpPr>
          <p:nvPr>
            <p:ph type="title"/>
          </p:nvPr>
        </p:nvSpPr>
        <p:spPr/>
        <p:txBody>
          <a:bodyPr/>
          <a:lstStyle/>
          <a:p>
            <a:r>
              <a:rPr lang="en-US" dirty="0"/>
              <a:t>Example clinical prediction model</a:t>
            </a:r>
          </a:p>
        </p:txBody>
      </p:sp>
      <p:pic>
        <p:nvPicPr>
          <p:cNvPr id="5" name="Picture 4" descr="A screenshot of a medical survey&#10;&#10;AI-generated content may be incorrect.">
            <a:extLst>
              <a:ext uri="{FF2B5EF4-FFF2-40B4-BE49-F238E27FC236}">
                <a16:creationId xmlns:a16="http://schemas.microsoft.com/office/drawing/2014/main" id="{6D97FCBF-7F2D-8993-BDD2-FAF0FC962C60}"/>
              </a:ext>
            </a:extLst>
          </p:cNvPr>
          <p:cNvPicPr>
            <a:picLocks noChangeAspect="1"/>
          </p:cNvPicPr>
          <p:nvPr/>
        </p:nvPicPr>
        <p:blipFill>
          <a:blip r:embed="rId2"/>
          <a:stretch>
            <a:fillRect/>
          </a:stretch>
        </p:blipFill>
        <p:spPr>
          <a:xfrm>
            <a:off x="819614" y="1600200"/>
            <a:ext cx="4678805" cy="4038779"/>
          </a:xfrm>
          <a:prstGeom prst="rect">
            <a:avLst/>
          </a:prstGeom>
        </p:spPr>
      </p:pic>
      <p:sp>
        <p:nvSpPr>
          <p:cNvPr id="6" name="TextBox 5">
            <a:extLst>
              <a:ext uri="{FF2B5EF4-FFF2-40B4-BE49-F238E27FC236}">
                <a16:creationId xmlns:a16="http://schemas.microsoft.com/office/drawing/2014/main" id="{70282DD8-3A2D-CD1F-1481-1D907ED1C7D1}"/>
              </a:ext>
            </a:extLst>
          </p:cNvPr>
          <p:cNvSpPr txBox="1"/>
          <p:nvPr/>
        </p:nvSpPr>
        <p:spPr>
          <a:xfrm>
            <a:off x="5787483" y="2482588"/>
            <a:ext cx="3164157" cy="1915909"/>
          </a:xfrm>
          <a:prstGeom prst="rect">
            <a:avLst/>
          </a:prstGeom>
          <a:noFill/>
        </p:spPr>
        <p:txBody>
          <a:bodyPr wrap="square">
            <a:spAutoFit/>
          </a:bodyPr>
          <a:lstStyle/>
          <a:p>
            <a:pPr defTabSz="685800">
              <a:defRPr/>
            </a:pPr>
            <a:r>
              <a:rPr lang="en-US" sz="1800" dirty="0"/>
              <a:t>For a female </a:t>
            </a:r>
            <a:r>
              <a:rPr lang="en-US" sz="1800" dirty="0" err="1"/>
              <a:t>Afib</a:t>
            </a:r>
            <a:r>
              <a:rPr lang="en-US" sz="1800" dirty="0"/>
              <a:t> patient aged 78 with a history of hypertension and vascular disease, the patient’s risk of stroke is 7.2% in the next year. </a:t>
            </a:r>
            <a:endParaRPr lang="en-US" sz="1800" dirty="0">
              <a:solidFill>
                <a:schemeClr val="accent4"/>
              </a:solidFill>
            </a:endParaRPr>
          </a:p>
          <a:p>
            <a:endParaRPr lang="en-US" sz="1050" dirty="0"/>
          </a:p>
        </p:txBody>
      </p:sp>
    </p:spTree>
    <p:extLst>
      <p:ext uri="{BB962C8B-B14F-4D97-AF65-F5344CB8AC3E}">
        <p14:creationId xmlns:p14="http://schemas.microsoft.com/office/powerpoint/2010/main" val="107337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Problem Definition</a:t>
            </a:r>
          </a:p>
        </p:txBody>
      </p:sp>
      <p:sp>
        <p:nvSpPr>
          <p:cNvPr id="27" name="TextBox 26"/>
          <p:cNvSpPr txBox="1"/>
          <p:nvPr/>
        </p:nvSpPr>
        <p:spPr>
          <a:xfrm>
            <a:off x="755576" y="4892338"/>
            <a:ext cx="7801285" cy="954107"/>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68" y="2072938"/>
            <a:ext cx="8801100" cy="2819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8344" y="3031823"/>
            <a:ext cx="304800" cy="320336"/>
          </a:xfrm>
          <a:prstGeom prst="rect">
            <a:avLst/>
          </a:prstGeom>
        </p:spPr>
      </p:pic>
    </p:spTree>
    <p:extLst>
      <p:ext uri="{BB962C8B-B14F-4D97-AF65-F5344CB8AC3E}">
        <p14:creationId xmlns:p14="http://schemas.microsoft.com/office/powerpoint/2010/main" val="3371376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What are the key inputs to a patient-level prediction study?</a:t>
            </a:r>
          </a:p>
        </p:txBody>
      </p:sp>
      <p:graphicFrame>
        <p:nvGraphicFramePr>
          <p:cNvPr id="4" name="Table 3"/>
          <p:cNvGraphicFramePr>
            <a:graphicFrameLocks noGrp="1"/>
          </p:cNvGraphicFramePr>
          <p:nvPr/>
        </p:nvGraphicFramePr>
        <p:xfrm>
          <a:off x="304800" y="1371600"/>
          <a:ext cx="5867400" cy="3735668"/>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54529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54529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54529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54529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1552610">
                <a:tc>
                  <a:txBody>
                    <a:bodyPr/>
                    <a:lstStyle/>
                    <a:p>
                      <a:r>
                        <a:rPr lang="en-US" sz="2400" dirty="0"/>
                        <a:t>Model development</a:t>
                      </a:r>
                    </a:p>
                    <a:p>
                      <a:r>
                        <a:rPr lang="en-US" sz="2400" dirty="0"/>
                        <a:t>-which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
        <p:nvSpPr>
          <p:cNvPr id="5" name="Oval 4">
            <a:extLst>
              <a:ext uri="{FF2B5EF4-FFF2-40B4-BE49-F238E27FC236}">
                <a16:creationId xmlns:a16="http://schemas.microsoft.com/office/drawing/2014/main" id="{613A0F58-08FF-A441-A10C-C05288120BF4}"/>
              </a:ext>
            </a:extLst>
          </p:cNvPr>
          <p:cNvSpPr/>
          <p:nvPr/>
        </p:nvSpPr>
        <p:spPr>
          <a:xfrm>
            <a:off x="6477000" y="2514600"/>
            <a:ext cx="1361847" cy="1524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D3BA2DDA-0CC6-3643-85DA-8FE1C037DCA1}"/>
              </a:ext>
            </a:extLst>
          </p:cNvPr>
          <p:cNvSpPr/>
          <p:nvPr/>
        </p:nvSpPr>
        <p:spPr>
          <a:xfrm>
            <a:off x="7391400" y="2514600"/>
            <a:ext cx="1371600" cy="1524000"/>
          </a:xfrm>
          <a:prstGeom prst="ellipse">
            <a:avLst/>
          </a:prstGeom>
          <a:solidFill>
            <a:srgbClr val="FF00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7" name="TextBox 6">
            <a:extLst>
              <a:ext uri="{FF2B5EF4-FFF2-40B4-BE49-F238E27FC236}">
                <a16:creationId xmlns:a16="http://schemas.microsoft.com/office/drawing/2014/main" id="{67C98E01-4609-AA46-A025-9D33D976EEDA}"/>
              </a:ext>
            </a:extLst>
          </p:cNvPr>
          <p:cNvSpPr txBox="1"/>
          <p:nvPr/>
        </p:nvSpPr>
        <p:spPr>
          <a:xfrm>
            <a:off x="6248400" y="1302010"/>
            <a:ext cx="2811930" cy="954107"/>
          </a:xfrm>
          <a:prstGeom prst="rect">
            <a:avLst/>
          </a:prstGeom>
          <a:noFill/>
        </p:spPr>
        <p:txBody>
          <a:bodyPr wrap="square" rtlCol="0">
            <a:spAutoFit/>
          </a:bodyPr>
          <a:lstStyle/>
          <a:p>
            <a:r>
              <a:rPr lang="en-US" dirty="0"/>
              <a:t>We extract data for the patients in the Target Cohort (T) of which some will experience the outcome (O) in T</a:t>
            </a:r>
            <a:endParaRPr lang="en-US" u="sng" dirty="0"/>
          </a:p>
        </p:txBody>
      </p:sp>
    </p:spTree>
    <p:extLst>
      <p:ext uri="{BB962C8B-B14F-4D97-AF65-F5344CB8AC3E}">
        <p14:creationId xmlns:p14="http://schemas.microsoft.com/office/powerpoint/2010/main" val="181358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7934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09524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Disease onset and progression</a:t>
                      </a:r>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Amongst patients who are newly diagnosed with </a:t>
                      </a:r>
                      <a:r>
                        <a:rPr lang="en-US" sz="2800" b="1" dirty="0">
                          <a:solidFill>
                            <a:srgbClr val="00B050"/>
                          </a:solidFill>
                        </a:rPr>
                        <a:t>&lt;insert your favorite disease&gt;</a:t>
                      </a:r>
                      <a:r>
                        <a:rPr lang="en-US" sz="2800" dirty="0"/>
                        <a:t>, which patients will go on to have </a:t>
                      </a:r>
                      <a:r>
                        <a:rPr lang="en-US" sz="2800" b="1" dirty="0">
                          <a:solidFill>
                            <a:srgbClr val="FF0000"/>
                          </a:solidFill>
                        </a:rPr>
                        <a:t>&lt;another disease or related complication&gt;</a:t>
                      </a:r>
                      <a:r>
                        <a:rPr lang="en-US" sz="2800" dirty="0">
                          <a:solidFill>
                            <a:srgbClr val="FF0000"/>
                          </a:solidFill>
                        </a:rPr>
                        <a:t> </a:t>
                      </a:r>
                      <a:r>
                        <a:rPr lang="en-US" sz="2800" dirty="0"/>
                        <a:t>within </a:t>
                      </a:r>
                      <a:r>
                        <a:rPr lang="en-US" sz="2800" b="1" dirty="0">
                          <a:solidFill>
                            <a:schemeClr val="accent4"/>
                          </a:solidFill>
                        </a:rPr>
                        <a:t>&lt;time horizon from diagnosis&gt;</a:t>
                      </a:r>
                      <a:r>
                        <a:rPr lang="en-US" sz="2800" dirty="0">
                          <a:solidFill>
                            <a:schemeClr val="accent4"/>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Among newly diagnosed </a:t>
                      </a:r>
                      <a:r>
                        <a:rPr lang="en-US" sz="2800" dirty="0" err="1"/>
                        <a:t>AFib</a:t>
                      </a:r>
                      <a:r>
                        <a:rPr lang="en-US" sz="2800" dirty="0"/>
                        <a:t> patients, which will go onto to have ischemic stroke in next 3 years?</a:t>
                      </a:r>
                      <a:endParaRPr lang="en-GB" sz="2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4"/>
                        </a:solidFill>
                      </a:endParaRPr>
                    </a:p>
                    <a:p>
                      <a:endParaRPr lang="en-US" sz="1200" dirty="0"/>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81088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52196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Treatment</a:t>
                      </a:r>
                      <a:r>
                        <a:rPr lang="en-US" sz="1800" b="1" baseline="0" dirty="0"/>
                        <a:t> choice</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Amongst patients with </a:t>
                      </a:r>
                      <a:r>
                        <a:rPr lang="en-US" sz="2800" b="1" dirty="0">
                          <a:solidFill>
                            <a:srgbClr val="00B050"/>
                          </a:solidFill>
                        </a:rPr>
                        <a:t>&lt;indicated disease&gt; who are treated with either &lt;treatment 1&gt; or &lt;treatment 2&gt;</a:t>
                      </a:r>
                      <a:r>
                        <a:rPr lang="en-US" sz="2800" dirty="0"/>
                        <a:t>, which patients were treated with </a:t>
                      </a:r>
                      <a:r>
                        <a:rPr lang="en-US" sz="2800" b="1" dirty="0">
                          <a:solidFill>
                            <a:srgbClr val="FF0000"/>
                          </a:solidFill>
                        </a:rPr>
                        <a:t>&lt;treatment 1&gt; </a:t>
                      </a:r>
                      <a:r>
                        <a:rPr lang="en-US" sz="2800" dirty="0"/>
                        <a:t>(</a:t>
                      </a:r>
                      <a:r>
                        <a:rPr lang="en-US" sz="2800" b="1" dirty="0">
                          <a:solidFill>
                            <a:schemeClr val="accent4"/>
                          </a:solidFill>
                        </a:rPr>
                        <a:t>on day 0</a:t>
                      </a:r>
                      <a:r>
                        <a:rPr lang="en-US" sz="280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accent4"/>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4"/>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 </a:t>
                      </a:r>
                      <a:r>
                        <a:rPr lang="en-US" sz="2800" dirty="0" err="1"/>
                        <a:t>AFib</a:t>
                      </a:r>
                      <a:r>
                        <a:rPr lang="en-US" sz="2800" dirty="0"/>
                        <a:t> patients who took either warfarin or rivaroxaban, which patients got warfarin?   (as defined for propensity score model)</a:t>
                      </a:r>
                      <a:endParaRPr lang="en-GB" sz="2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4"/>
                        </a:solidFill>
                      </a:endParaRPr>
                    </a:p>
                    <a:p>
                      <a:endParaRPr lang="en-US" sz="1200" dirty="0"/>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7259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Treatment response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chronically-used drug&gt;</a:t>
                      </a:r>
                      <a:r>
                        <a:rPr lang="en-US" sz="2800" dirty="0"/>
                        <a:t>, which patients will</a:t>
                      </a:r>
                      <a:r>
                        <a:rPr lang="en-US" sz="2800" baseline="0" dirty="0"/>
                        <a:t> </a:t>
                      </a:r>
                      <a:r>
                        <a:rPr lang="en-US" sz="2800" b="1" baseline="0" dirty="0">
                          <a:solidFill>
                            <a:srgbClr val="FF0000"/>
                          </a:solidFill>
                        </a:rPr>
                        <a:t>&lt;insert desired effect&gt;</a:t>
                      </a:r>
                      <a:r>
                        <a:rPr lang="en-US" sz="2800" dirty="0">
                          <a:solidFill>
                            <a:srgbClr val="FF0000"/>
                          </a:solidFill>
                        </a:rPr>
                        <a:t> </a:t>
                      </a:r>
                      <a:r>
                        <a:rPr lang="en-US" sz="2800" dirty="0"/>
                        <a:t>in </a:t>
                      </a:r>
                      <a:r>
                        <a:rPr lang="en-US" sz="2800" b="1" dirty="0">
                          <a:solidFill>
                            <a:schemeClr val="accent4"/>
                          </a:solidFill>
                        </a:rPr>
                        <a:t>&lt;time window&gt;</a:t>
                      </a:r>
                      <a:r>
                        <a:rPr lang="en-US" sz="2800" dirty="0">
                          <a:solidFill>
                            <a:schemeClr val="tx1"/>
                          </a:solidFill>
                        </a:rPr>
                        <a:t>?</a:t>
                      </a:r>
                    </a:p>
                    <a:p>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Which patients with T2DM who start on metformin stay on metformin after 3 years?</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1779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A143-BAF8-864A-B595-83BF1009E058}"/>
              </a:ext>
            </a:extLst>
          </p:cNvPr>
          <p:cNvSpPr>
            <a:spLocks noGrp="1"/>
          </p:cNvSpPr>
          <p:nvPr>
            <p:ph type="title"/>
          </p:nvPr>
        </p:nvSpPr>
        <p:spPr/>
        <p:txBody>
          <a:bodyPr/>
          <a:lstStyle/>
          <a:p>
            <a:r>
              <a:rPr lang="en-US" dirty="0"/>
              <a:t>The journey toward Patient-Level Prediction</a:t>
            </a:r>
          </a:p>
        </p:txBody>
      </p:sp>
      <p:sp>
        <p:nvSpPr>
          <p:cNvPr id="3" name="Text Placeholder 2">
            <a:extLst>
              <a:ext uri="{FF2B5EF4-FFF2-40B4-BE49-F238E27FC236}">
                <a16:creationId xmlns:a16="http://schemas.microsoft.com/office/drawing/2014/main" id="{E29F07AD-EA5E-2C4E-8CF1-E24B1F5223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7D1335-F034-364D-9F95-B7DDF77A08F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a:t>
            </a:fld>
            <a:endParaRPr lang="en-US" sz="1200" dirty="0">
              <a:solidFill>
                <a:srgbClr val="20425A"/>
              </a:solidFill>
              <a:latin typeface="Calibri"/>
              <a:ea typeface="Calibri"/>
              <a:cs typeface="Calibri"/>
              <a:sym typeface="Calibri"/>
            </a:endParaRPr>
          </a:p>
        </p:txBody>
      </p:sp>
      <p:pic>
        <p:nvPicPr>
          <p:cNvPr id="5" name="city_custom_helicopter_17093.mov">
            <a:hlinkClick r:id="" action="ppaction://media"/>
            <a:extLst>
              <a:ext uri="{FF2B5EF4-FFF2-40B4-BE49-F238E27FC236}">
                <a16:creationId xmlns:a16="http://schemas.microsoft.com/office/drawing/2014/main" id="{461E7A36-EB30-1D44-AFAA-A8268D87C8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37129"/>
            <a:ext cx="9143999" cy="5143499"/>
          </a:xfrm>
          <a:prstGeom prst="rect">
            <a:avLst/>
          </a:prstGeom>
        </p:spPr>
      </p:pic>
    </p:spTree>
    <p:extLst>
      <p:ext uri="{BB962C8B-B14F-4D97-AF65-F5344CB8AC3E}">
        <p14:creationId xmlns:p14="http://schemas.microsoft.com/office/powerpoint/2010/main" val="226607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remove"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Treatment safety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drug&gt;, </a:t>
                      </a:r>
                      <a:r>
                        <a:rPr lang="en-US" sz="2800" dirty="0"/>
                        <a:t>which patients will experience </a:t>
                      </a:r>
                      <a:r>
                        <a:rPr lang="en-US" sz="2800" b="1" dirty="0">
                          <a:solidFill>
                            <a:srgbClr val="FF0000"/>
                          </a:solidFill>
                        </a:rPr>
                        <a:t>&lt;insert your favorite known adverse event from the drug profile&gt;</a:t>
                      </a:r>
                      <a:r>
                        <a:rPr lang="en-US" sz="2800" b="1" dirty="0">
                          <a:solidFill>
                            <a:schemeClr val="accent1">
                              <a:lumMod val="60000"/>
                              <a:lumOff val="40000"/>
                            </a:schemeClr>
                          </a:solidFill>
                        </a:rPr>
                        <a:t> </a:t>
                      </a:r>
                      <a:r>
                        <a:rPr lang="en-US" sz="2800" dirty="0"/>
                        <a:t>within </a:t>
                      </a:r>
                      <a:r>
                        <a:rPr lang="en-US" sz="2800" b="1" dirty="0">
                          <a:solidFill>
                            <a:schemeClr val="accent4"/>
                          </a:solidFill>
                        </a:rPr>
                        <a:t>&lt;time horizon following exposure start&gt;</a:t>
                      </a:r>
                      <a:r>
                        <a:rPr lang="en-US" sz="2800" dirty="0">
                          <a:solidFill>
                            <a:schemeClr val="tx1"/>
                          </a:solidFill>
                        </a:rPr>
                        <a:t>?</a:t>
                      </a:r>
                      <a:r>
                        <a:rPr lang="en-US" sz="2800" dirty="0"/>
                        <a:t> </a:t>
                      </a:r>
                    </a:p>
                    <a:p>
                      <a:endParaRPr lang="en-US" sz="28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 new users of warfarin, which patients will have GI bleed in 1 year?</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952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r>
                        <a:rPr lang="en-US" sz="1800" b="1" dirty="0"/>
                        <a:t>Treatment</a:t>
                      </a:r>
                      <a:r>
                        <a:rPr lang="en-US" sz="1800" b="1" baseline="0" dirty="0"/>
                        <a:t> adherence</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chronically-used drug&gt;</a:t>
                      </a:r>
                      <a:r>
                        <a:rPr lang="en-US" sz="2800" dirty="0"/>
                        <a:t>, which patients will achieve </a:t>
                      </a:r>
                      <a:r>
                        <a:rPr lang="en-US" sz="2800" b="1" dirty="0">
                          <a:solidFill>
                            <a:srgbClr val="FF0000"/>
                          </a:solidFill>
                        </a:rPr>
                        <a:t>&lt;adherence metric threshold&gt;</a:t>
                      </a:r>
                      <a:r>
                        <a:rPr lang="en-US" sz="2800" dirty="0">
                          <a:solidFill>
                            <a:srgbClr val="FF0000"/>
                          </a:solidFill>
                        </a:rPr>
                        <a:t> </a:t>
                      </a:r>
                      <a:r>
                        <a:rPr lang="en-US" sz="2800" dirty="0"/>
                        <a:t>at </a:t>
                      </a:r>
                      <a:r>
                        <a:rPr lang="en-US" sz="2800" b="1" dirty="0">
                          <a:solidFill>
                            <a:schemeClr val="accent4"/>
                          </a:solidFill>
                        </a:rPr>
                        <a:t>&lt;time horizon&gt;</a:t>
                      </a:r>
                      <a:r>
                        <a:rPr lang="en-US" sz="2800" dirty="0"/>
                        <a:t>?</a:t>
                      </a:r>
                    </a:p>
                    <a:p>
                      <a:endParaRPr lang="en-US" sz="28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Which patients with T2DM who start on metformin achieve &gt;=80% proportion of days covered at 1 year?</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9668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0CD8-A4B1-5DD2-8F10-9EA9F26FE75E}"/>
              </a:ext>
            </a:extLst>
          </p:cNvPr>
          <p:cNvSpPr>
            <a:spLocks noGrp="1"/>
          </p:cNvSpPr>
          <p:nvPr>
            <p:ph type="title"/>
          </p:nvPr>
        </p:nvSpPr>
        <p:spPr/>
        <p:txBody>
          <a:bodyPr/>
          <a:lstStyle/>
          <a:p>
            <a:r>
              <a:rPr lang="en-US" dirty="0"/>
              <a:t>How to pick a clinically useful task?</a:t>
            </a:r>
          </a:p>
        </p:txBody>
      </p:sp>
      <p:sp>
        <p:nvSpPr>
          <p:cNvPr id="3" name="Text Placeholder 2">
            <a:extLst>
              <a:ext uri="{FF2B5EF4-FFF2-40B4-BE49-F238E27FC236}">
                <a16:creationId xmlns:a16="http://schemas.microsoft.com/office/drawing/2014/main" id="{9DB6282B-931C-E765-8C0E-E4D1B1D7A38E}"/>
              </a:ext>
            </a:extLst>
          </p:cNvPr>
          <p:cNvSpPr>
            <a:spLocks noGrp="1"/>
          </p:cNvSpPr>
          <p:nvPr>
            <p:ph type="body" idx="1"/>
          </p:nvPr>
        </p:nvSpPr>
        <p:spPr/>
        <p:txBody>
          <a:bodyPr/>
          <a:lstStyle/>
          <a:p>
            <a:pPr marL="152400" indent="0">
              <a:buNone/>
            </a:pPr>
            <a:r>
              <a:rPr lang="en-US" dirty="0"/>
              <a:t>Think about:</a:t>
            </a:r>
          </a:p>
          <a:p>
            <a:pPr marL="152400" indent="0">
              <a:buNone/>
            </a:pPr>
            <a:endParaRPr lang="en-US" dirty="0"/>
          </a:p>
          <a:p>
            <a:pPr>
              <a:buFont typeface="Arial" panose="020B0604020202020204" pitchFamily="34" charset="0"/>
              <a:buChar char="•"/>
            </a:pPr>
            <a:r>
              <a:rPr lang="en-US" sz="2100" dirty="0"/>
              <a:t>Is there a current medical decision you find difficult?</a:t>
            </a:r>
          </a:p>
          <a:p>
            <a:pPr>
              <a:buFont typeface="Arial" panose="020B0604020202020204" pitchFamily="34" charset="0"/>
              <a:buChar char="•"/>
            </a:pPr>
            <a:r>
              <a:rPr lang="en-US" sz="2100" dirty="0"/>
              <a:t>Is there a clear point in time you can apply a prediction model to help with the decision? (e.g., visit when first diagnosed)</a:t>
            </a:r>
          </a:p>
          <a:p>
            <a:pPr>
              <a:buFont typeface="Arial" panose="020B0604020202020204" pitchFamily="34" charset="0"/>
              <a:buChar char="•"/>
            </a:pPr>
            <a:r>
              <a:rPr lang="en-US" sz="2100" dirty="0"/>
              <a:t>Is the target and outcome recorded in our OHDSI data?</a:t>
            </a:r>
          </a:p>
          <a:p>
            <a:pPr>
              <a:buFont typeface="Arial" panose="020B0604020202020204" pitchFamily="34" charset="0"/>
              <a:buChar char="•"/>
            </a:pPr>
            <a:r>
              <a:rPr lang="en-US" sz="2100" dirty="0"/>
              <a:t>How common is the outcome? If you could identify a group of patients with 10x the population average risk would that help?</a:t>
            </a:r>
          </a:p>
        </p:txBody>
      </p:sp>
    </p:spTree>
    <p:extLst>
      <p:ext uri="{BB962C8B-B14F-4D97-AF65-F5344CB8AC3E}">
        <p14:creationId xmlns:p14="http://schemas.microsoft.com/office/powerpoint/2010/main" val="550146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7733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ADF2-F673-3F47-8DA4-1534F26D16E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C82080-9717-7D46-8A79-33703CD04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9BE1B1-A23A-7740-BAE8-6A051212E9A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24</a:t>
            </a:fld>
            <a:endParaRPr lang="en-US" sz="1200" dirty="0">
              <a:solidFill>
                <a:srgbClr val="20425A"/>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95CEC38F-7FCA-2B46-929B-98ADC04EBCA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50921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36592-A753-1181-BA6E-978874C39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D64BF-0029-0090-6B55-4BAC4A5E0AB3}"/>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05E64F1A-37B0-7D2E-C9F5-1E92A3F0DB56}"/>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25</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60C2C813-009A-06CD-C2C9-83785064CC37}"/>
              </a:ext>
            </a:extLst>
          </p:cNvPr>
          <p:cNvGraphicFramePr>
            <a:graphicFrameLocks noGrp="1"/>
          </p:cNvGraphicFramePr>
          <p:nvPr>
            <p:extLst>
              <p:ext uri="{D42A27DB-BD31-4B8C-83A1-F6EECF244321}">
                <p14:modId xmlns:p14="http://schemas.microsoft.com/office/powerpoint/2010/main" val="4113602979"/>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solidFill>
                      <a:schemeClr val="accent1">
                        <a:lumMod val="60000"/>
                        <a:lumOff val="40000"/>
                      </a:schemeClr>
                    </a:solidFill>
                  </a:tcP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860333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ED-B6B7-E445-BF8A-3BABCB2DC1AD}"/>
              </a:ext>
            </a:extLst>
          </p:cNvPr>
          <p:cNvSpPr>
            <a:spLocks noGrp="1"/>
          </p:cNvSpPr>
          <p:nvPr>
            <p:ph type="title"/>
          </p:nvPr>
        </p:nvSpPr>
        <p:spPr/>
        <p:txBody>
          <a:bodyPr/>
          <a:lstStyle/>
          <a:p>
            <a:r>
              <a:rPr lang="en-US" dirty="0"/>
              <a:t>What is your prediction problem?</a:t>
            </a:r>
          </a:p>
        </p:txBody>
      </p:sp>
      <p:sp>
        <p:nvSpPr>
          <p:cNvPr id="4" name="Slide Number Placeholder 3">
            <a:extLst>
              <a:ext uri="{FF2B5EF4-FFF2-40B4-BE49-F238E27FC236}">
                <a16:creationId xmlns:a16="http://schemas.microsoft.com/office/drawing/2014/main" id="{247D6D49-4529-6643-A549-37AF52B6E89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26</a:t>
            </a:fld>
            <a:endParaRPr lang="en-US" sz="1200" dirty="0">
              <a:solidFill>
                <a:srgbClr val="20425A"/>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00294E44-B422-284F-9380-37721B32D497}"/>
              </a:ext>
            </a:extLst>
          </p:cNvPr>
          <p:cNvPicPr>
            <a:picLocks noChangeAspect="1"/>
          </p:cNvPicPr>
          <p:nvPr/>
        </p:nvPicPr>
        <p:blipFill>
          <a:blip r:embed="rId3"/>
          <a:srcRect b="54412"/>
          <a:stretch>
            <a:fillRect/>
          </a:stretch>
        </p:blipFill>
        <p:spPr>
          <a:xfrm>
            <a:off x="304800" y="1652587"/>
            <a:ext cx="4705540" cy="2971800"/>
          </a:xfrm>
          <a:prstGeom prst="rect">
            <a:avLst/>
          </a:prstGeom>
          <a:ln>
            <a:solidFill>
              <a:schemeClr val="accent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A69644AB-D48B-1047-B149-2110D82D2AD9}"/>
              </a:ext>
            </a:extLst>
          </p:cNvPr>
          <p:cNvSpPr txBox="1"/>
          <p:nvPr/>
        </p:nvSpPr>
        <p:spPr>
          <a:xfrm>
            <a:off x="5257800" y="1907380"/>
            <a:ext cx="3429000" cy="2462213"/>
          </a:xfrm>
          <a:prstGeom prst="rect">
            <a:avLst/>
          </a:prstGeom>
          <a:noFill/>
        </p:spPr>
        <p:txBody>
          <a:bodyPr wrap="square" rtlCol="0">
            <a:spAutoFit/>
          </a:bodyPr>
          <a:lstStyle/>
          <a:p>
            <a:pPr marL="342900" indent="-342900">
              <a:buFont typeface="+mj-lt"/>
              <a:buAutoNum type="arabicPeriod"/>
            </a:pPr>
            <a:r>
              <a:rPr lang="en-US" dirty="0"/>
              <a:t>Fill in your form in small groups (15 min)</a:t>
            </a:r>
          </a:p>
          <a:p>
            <a:pPr marL="342900" indent="-342900">
              <a:buFont typeface="+mj-lt"/>
              <a:buAutoNum type="arabicPeriod"/>
            </a:pPr>
            <a:endParaRPr lang="en-US" dirty="0"/>
          </a:p>
          <a:p>
            <a:pPr marL="342900" indent="-342900">
              <a:buFont typeface="+mj-lt"/>
              <a:buAutoNum type="arabicPeriod"/>
            </a:pPr>
            <a:endParaRPr lang="en-US" dirty="0"/>
          </a:p>
          <a:p>
            <a:r>
              <a:rPr lang="en-US" dirty="0"/>
              <a:t>Think about:</a:t>
            </a:r>
          </a:p>
          <a:p>
            <a:pPr marL="285750" indent="-285750">
              <a:buFontTx/>
              <a:buChar char="-"/>
            </a:pPr>
            <a:r>
              <a:rPr lang="en-US" dirty="0"/>
              <a:t>Will these patients be identifiable in the data?</a:t>
            </a:r>
          </a:p>
          <a:p>
            <a:pPr marL="285750" indent="-285750">
              <a:buFontTx/>
              <a:buChar char="-"/>
            </a:pPr>
            <a:r>
              <a:rPr lang="en-US" dirty="0"/>
              <a:t>Is there a medical question this can aid?</a:t>
            </a:r>
          </a:p>
          <a:p>
            <a:pPr marL="285750" indent="-285750">
              <a:buFontTx/>
              <a:buChar char="-"/>
            </a:pPr>
            <a:r>
              <a:rPr lang="en-US" dirty="0"/>
              <a:t>Is there an intervention this can help?</a:t>
            </a:r>
          </a:p>
          <a:p>
            <a:pPr marL="285750" indent="-285750">
              <a:buFontTx/>
              <a:buChar char="-"/>
            </a:pPr>
            <a:endParaRPr lang="en-US" dirty="0"/>
          </a:p>
        </p:txBody>
      </p:sp>
    </p:spTree>
    <p:extLst>
      <p:ext uri="{BB962C8B-B14F-4D97-AF65-F5344CB8AC3E}">
        <p14:creationId xmlns:p14="http://schemas.microsoft.com/office/powerpoint/2010/main" val="2235180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75C80-8AEA-9F36-A39C-D5422F853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AF96C-D085-4EC8-B332-F177D3ADFAB2}"/>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BC7ECA5F-EF67-B26D-65B9-557BC61E0367}"/>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27</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611A0303-2DB9-0369-8B9C-897E73C69ABE}"/>
              </a:ext>
            </a:extLst>
          </p:cNvPr>
          <p:cNvGraphicFramePr>
            <a:graphicFrameLocks noGrp="1"/>
          </p:cNvGraphicFramePr>
          <p:nvPr>
            <p:extLst>
              <p:ext uri="{D42A27DB-BD31-4B8C-83A1-F6EECF244321}">
                <p14:modId xmlns:p14="http://schemas.microsoft.com/office/powerpoint/2010/main" val="3744879492"/>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485267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AAC1-6C17-7D13-0B0C-56E0E606F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FC924-A428-58FC-219D-DC0B1CD60A81}"/>
              </a:ext>
            </a:extLst>
          </p:cNvPr>
          <p:cNvSpPr>
            <a:spLocks noGrp="1"/>
          </p:cNvSpPr>
          <p:nvPr>
            <p:ph type="title"/>
          </p:nvPr>
        </p:nvSpPr>
        <p:spPr/>
        <p:txBody>
          <a:bodyPr/>
          <a:lstStyle/>
          <a:p>
            <a:r>
              <a:rPr lang="en-US" dirty="0"/>
              <a:t>Let’s take a 15 min break</a:t>
            </a:r>
          </a:p>
        </p:txBody>
      </p:sp>
      <p:sp>
        <p:nvSpPr>
          <p:cNvPr id="4" name="Slide Number Placeholder 3">
            <a:extLst>
              <a:ext uri="{FF2B5EF4-FFF2-40B4-BE49-F238E27FC236}">
                <a16:creationId xmlns:a16="http://schemas.microsoft.com/office/drawing/2014/main" id="{67632F93-C13A-15E2-A56C-2D2B4B21810C}"/>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28</a:t>
            </a:fld>
            <a:endParaRPr lang="en-US" sz="1200" dirty="0">
              <a:solidFill>
                <a:srgbClr val="20425A"/>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27DEC981-0F2A-72CF-2C22-79009BD42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0200"/>
            <a:ext cx="3182620" cy="4546600"/>
          </a:xfrm>
          <a:prstGeom prst="rect">
            <a:avLst/>
          </a:prstGeom>
        </p:spPr>
      </p:pic>
      <p:sp>
        <p:nvSpPr>
          <p:cNvPr id="3" name="TextBox 2">
            <a:extLst>
              <a:ext uri="{FF2B5EF4-FFF2-40B4-BE49-F238E27FC236}">
                <a16:creationId xmlns:a16="http://schemas.microsoft.com/office/drawing/2014/main" id="{7DE16515-E594-9240-6030-648A85F5B820}"/>
              </a:ext>
            </a:extLst>
          </p:cNvPr>
          <p:cNvSpPr txBox="1"/>
          <p:nvPr/>
        </p:nvSpPr>
        <p:spPr>
          <a:xfrm>
            <a:off x="5849620" y="5586857"/>
            <a:ext cx="2913380" cy="523220"/>
          </a:xfrm>
          <a:prstGeom prst="rect">
            <a:avLst/>
          </a:prstGeom>
          <a:noFill/>
        </p:spPr>
        <p:txBody>
          <a:bodyPr wrap="square" rtlCol="0">
            <a:spAutoFit/>
          </a:bodyPr>
          <a:lstStyle/>
          <a:p>
            <a:r>
              <a:rPr lang="en-US" sz="2800" dirty="0"/>
              <a:t>Be back by 2pm</a:t>
            </a:r>
          </a:p>
        </p:txBody>
      </p:sp>
    </p:spTree>
    <p:extLst>
      <p:ext uri="{BB962C8B-B14F-4D97-AF65-F5344CB8AC3E}">
        <p14:creationId xmlns:p14="http://schemas.microsoft.com/office/powerpoint/2010/main" val="1142369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BCFD3-185C-5991-B3F9-B557BDB61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1A4FB-57DF-7572-BB11-E85FE5E3C1B1}"/>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D76E112D-E877-C56D-23F7-79A70B4F3C09}"/>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29</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4DCE5E94-BBF1-304A-C3E8-F8DFB3B0A89D}"/>
              </a:ext>
            </a:extLst>
          </p:cNvPr>
          <p:cNvGraphicFramePr>
            <a:graphicFrameLocks noGrp="1"/>
          </p:cNvGraphicFramePr>
          <p:nvPr>
            <p:extLst>
              <p:ext uri="{D42A27DB-BD31-4B8C-83A1-F6EECF244321}">
                <p14:modId xmlns:p14="http://schemas.microsoft.com/office/powerpoint/2010/main" val="272418273"/>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01443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D661-0346-416D-A345-09AE2B0FE35F}"/>
              </a:ext>
            </a:extLst>
          </p:cNvPr>
          <p:cNvSpPr>
            <a:spLocks noGrp="1"/>
          </p:cNvSpPr>
          <p:nvPr>
            <p:ph type="title"/>
          </p:nvPr>
        </p:nvSpPr>
        <p:spPr>
          <a:xfrm>
            <a:off x="1066800" y="148681"/>
            <a:ext cx="7543800" cy="838199"/>
          </a:xfrm>
        </p:spPr>
        <p:txBody>
          <a:bodyPr/>
          <a:lstStyle/>
          <a:p>
            <a:r>
              <a:rPr lang="en-US" dirty="0"/>
              <a:t>Faculty</a:t>
            </a:r>
          </a:p>
        </p:txBody>
      </p:sp>
      <p:graphicFrame>
        <p:nvGraphicFramePr>
          <p:cNvPr id="4" name="Table 3">
            <a:extLst>
              <a:ext uri="{FF2B5EF4-FFF2-40B4-BE49-F238E27FC236}">
                <a16:creationId xmlns:a16="http://schemas.microsoft.com/office/drawing/2014/main" id="{C71279B5-BB79-420D-B84F-D4D5B0BAFD3B}"/>
              </a:ext>
            </a:extLst>
          </p:cNvPr>
          <p:cNvGraphicFramePr>
            <a:graphicFrameLocks noGrp="1"/>
          </p:cNvGraphicFramePr>
          <p:nvPr>
            <p:extLst>
              <p:ext uri="{D42A27DB-BD31-4B8C-83A1-F6EECF244321}">
                <p14:modId xmlns:p14="http://schemas.microsoft.com/office/powerpoint/2010/main" val="4077669852"/>
              </p:ext>
            </p:extLst>
          </p:nvPr>
        </p:nvGraphicFramePr>
        <p:xfrm>
          <a:off x="2480727" y="2133600"/>
          <a:ext cx="4224873" cy="2246645"/>
        </p:xfrm>
        <a:graphic>
          <a:graphicData uri="http://schemas.openxmlformats.org/drawingml/2006/table">
            <a:tbl>
              <a:tblPr firstRow="1" bandRow="1"/>
              <a:tblGrid>
                <a:gridCol w="1502127">
                  <a:extLst>
                    <a:ext uri="{9D8B030D-6E8A-4147-A177-3AD203B41FA5}">
                      <a16:colId xmlns:a16="http://schemas.microsoft.com/office/drawing/2014/main" val="3960439386"/>
                    </a:ext>
                  </a:extLst>
                </a:gridCol>
                <a:gridCol w="1352204">
                  <a:extLst>
                    <a:ext uri="{9D8B030D-6E8A-4147-A177-3AD203B41FA5}">
                      <a16:colId xmlns:a16="http://schemas.microsoft.com/office/drawing/2014/main" val="1336806222"/>
                    </a:ext>
                  </a:extLst>
                </a:gridCol>
                <a:gridCol w="1370542">
                  <a:extLst>
                    <a:ext uri="{9D8B030D-6E8A-4147-A177-3AD203B41FA5}">
                      <a16:colId xmlns:a16="http://schemas.microsoft.com/office/drawing/2014/main" val="3234285434"/>
                    </a:ext>
                  </a:extLst>
                </a:gridCol>
              </a:tblGrid>
              <a:tr h="382198">
                <a:tc>
                  <a:txBody>
                    <a:bodyPr/>
                    <a:lstStyle/>
                    <a:p>
                      <a:pPr algn="ctr">
                        <a:lnSpc>
                          <a:spcPct val="80000"/>
                        </a:lnSpc>
                        <a:spcBef>
                          <a:spcPts val="0"/>
                        </a:spcBef>
                        <a:buSzPct val="25000"/>
                      </a:pPr>
                      <a:r>
                        <a:rPr lang="en-US" sz="1600" dirty="0">
                          <a:solidFill>
                            <a:schemeClr val="bg2"/>
                          </a:solidFill>
                          <a:latin typeface="Calibri" panose="020F0502020204030204" pitchFamily="34" charset="0"/>
                          <a:cs typeface="Calibri" panose="020F0502020204030204" pitchFamily="34" charset="0"/>
                        </a:rPr>
                        <a:t>Egill Fridgeirsson (Erasmus)</a:t>
                      </a:r>
                      <a:endParaRPr lang="en-US" sz="1600" baseline="0" dirty="0">
                        <a:solidFill>
                          <a:schemeClr val="bg2"/>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solidFill>
                            <a:schemeClr val="bg2"/>
                          </a:solidFill>
                          <a:latin typeface="Calibri" panose="020F0502020204030204" pitchFamily="34" charset="0"/>
                          <a:cs typeface="Calibri" panose="020F0502020204030204" pitchFamily="34" charset="0"/>
                        </a:rPr>
                        <a:t>Chungsoo Kim</a:t>
                      </a:r>
                    </a:p>
                    <a:p>
                      <a:pPr algn="ctr"/>
                      <a:r>
                        <a:rPr lang="en-US" sz="1600" dirty="0">
                          <a:solidFill>
                            <a:schemeClr val="bg2"/>
                          </a:solidFill>
                          <a:latin typeface="Calibri" panose="020F0502020204030204" pitchFamily="34" charset="0"/>
                          <a:cs typeface="Calibri" panose="020F0502020204030204" pitchFamily="34" charset="0"/>
                        </a:rPr>
                        <a:t>(Yale)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chemeClr val="bg2"/>
                          </a:solidFill>
                          <a:latin typeface="Calibri" panose="020F0502020204030204" pitchFamily="34" charset="0"/>
                          <a:cs typeface="Calibri" panose="020F0502020204030204" pitchFamily="34" charset="0"/>
                        </a:rPr>
                        <a:t>Jenna Reps (J&amp;J)</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30488099"/>
                  </a:ext>
                </a:extLst>
              </a:tr>
              <a:tr h="1667525">
                <a:tc>
                  <a:txBody>
                    <a:bodyPr/>
                    <a:lstStyle/>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13672"/>
                  </a:ext>
                </a:extLst>
              </a:tr>
            </a:tbl>
          </a:graphicData>
        </a:graphic>
      </p:graphicFrame>
      <p:sp>
        <p:nvSpPr>
          <p:cNvPr id="3" name="Slide Number Placeholder 2">
            <a:extLst>
              <a:ext uri="{FF2B5EF4-FFF2-40B4-BE49-F238E27FC236}">
                <a16:creationId xmlns:a16="http://schemas.microsoft.com/office/drawing/2014/main" id="{4C1FAF91-3ED3-4D24-BA38-FE92AE105A42}"/>
              </a:ext>
            </a:extLst>
          </p:cNvPr>
          <p:cNvSpPr>
            <a:spLocks noGrp="1"/>
          </p:cNvSpPr>
          <p:nvPr>
            <p:ph type="sldNum" sz="quarter" idx="4"/>
          </p:nvPr>
        </p:nvSpPr>
        <p:spPr/>
        <p:txBody>
          <a:bodyPr/>
          <a:lstStyle/>
          <a:p>
            <a:fld id="{444583ED-F364-40B3-B25B-483B5033DFA3}" type="slidenum">
              <a:rPr lang="en-US" smtClean="0"/>
              <a:pPr/>
              <a:t>3</a:t>
            </a:fld>
            <a:endParaRPr lang="en-US"/>
          </a:p>
        </p:txBody>
      </p:sp>
      <p:pic>
        <p:nvPicPr>
          <p:cNvPr id="5" name="Picture 4">
            <a:extLst>
              <a:ext uri="{FF2B5EF4-FFF2-40B4-BE49-F238E27FC236}">
                <a16:creationId xmlns:a16="http://schemas.microsoft.com/office/drawing/2014/main" id="{59350FC3-F37F-8642-B066-8905A32925A9}"/>
              </a:ext>
            </a:extLst>
          </p:cNvPr>
          <p:cNvPicPr>
            <a:picLocks noChangeAspect="1"/>
          </p:cNvPicPr>
          <p:nvPr/>
        </p:nvPicPr>
        <p:blipFill>
          <a:blip r:embed="rId2"/>
          <a:stretch>
            <a:fillRect/>
          </a:stretch>
        </p:blipFill>
        <p:spPr>
          <a:xfrm>
            <a:off x="5505591" y="2829130"/>
            <a:ext cx="1006454" cy="1504539"/>
          </a:xfrm>
          <a:prstGeom prst="rect">
            <a:avLst/>
          </a:prstGeom>
        </p:spPr>
      </p:pic>
      <p:sp>
        <p:nvSpPr>
          <p:cNvPr id="6" name="TextBox 5">
            <a:extLst>
              <a:ext uri="{FF2B5EF4-FFF2-40B4-BE49-F238E27FC236}">
                <a16:creationId xmlns:a16="http://schemas.microsoft.com/office/drawing/2014/main" id="{9A816030-8A1D-284A-A51D-03CC97A63310}"/>
              </a:ext>
            </a:extLst>
          </p:cNvPr>
          <p:cNvSpPr txBox="1"/>
          <p:nvPr/>
        </p:nvSpPr>
        <p:spPr>
          <a:xfrm>
            <a:off x="2646066" y="6540692"/>
            <a:ext cx="4157030" cy="523220"/>
          </a:xfrm>
          <a:prstGeom prst="rect">
            <a:avLst/>
          </a:prstGeom>
          <a:noFill/>
        </p:spPr>
        <p:txBody>
          <a:bodyPr wrap="square" rtlCol="0">
            <a:spAutoFit/>
          </a:bodyPr>
          <a:lstStyle/>
          <a:p>
            <a:r>
              <a:rPr lang="en-US" dirty="0">
                <a:hlinkClick r:id="rId3"/>
              </a:rPr>
              <a:t>https://www.ohdsi.org/who-we-are/collaborators/</a:t>
            </a:r>
            <a:endParaRPr lang="en-US" dirty="0"/>
          </a:p>
          <a:p>
            <a:endParaRPr lang="en-US" dirty="0"/>
          </a:p>
        </p:txBody>
      </p:sp>
      <p:sp>
        <p:nvSpPr>
          <p:cNvPr id="7" name="TextBox 6">
            <a:extLst>
              <a:ext uri="{FF2B5EF4-FFF2-40B4-BE49-F238E27FC236}">
                <a16:creationId xmlns:a16="http://schemas.microsoft.com/office/drawing/2014/main" id="{F0DC45C7-C67A-8B47-9967-C3160478BFB7}"/>
              </a:ext>
            </a:extLst>
          </p:cNvPr>
          <p:cNvSpPr txBox="1"/>
          <p:nvPr/>
        </p:nvSpPr>
        <p:spPr>
          <a:xfrm>
            <a:off x="3124200" y="5105400"/>
            <a:ext cx="3429000" cy="738664"/>
          </a:xfrm>
          <a:prstGeom prst="rect">
            <a:avLst/>
          </a:prstGeom>
          <a:noFill/>
        </p:spPr>
        <p:txBody>
          <a:bodyPr wrap="square" rtlCol="0">
            <a:spAutoFit/>
          </a:bodyPr>
          <a:lstStyle/>
          <a:p>
            <a:r>
              <a:rPr lang="en-GB" dirty="0"/>
              <a:t>Slides can be found on our </a:t>
            </a:r>
            <a:r>
              <a:rPr lang="en-GB" dirty="0" err="1"/>
              <a:t>Github</a:t>
            </a:r>
            <a:r>
              <a:rPr lang="en-GB" dirty="0"/>
              <a:t>:</a:t>
            </a:r>
          </a:p>
          <a:p>
            <a:endParaRPr lang="en-GB" dirty="0"/>
          </a:p>
          <a:p>
            <a:r>
              <a:rPr lang="en-GB" dirty="0">
                <a:hlinkClick r:id="rId4"/>
              </a:rPr>
              <a:t>https://github.com/OHDSI/Tutorial-PLP</a:t>
            </a:r>
            <a:r>
              <a:rPr lang="en-GB" dirty="0"/>
              <a:t> </a:t>
            </a:r>
          </a:p>
        </p:txBody>
      </p:sp>
      <p:pic>
        <p:nvPicPr>
          <p:cNvPr id="1028" name="Picture 4" descr="Meet The 2022 Titans: Egill Fridgeirsson (Nov. 1 Community Call)">
            <a:extLst>
              <a:ext uri="{FF2B5EF4-FFF2-40B4-BE49-F238E27FC236}">
                <a16:creationId xmlns:a16="http://schemas.microsoft.com/office/drawing/2014/main" id="{7B93650F-BFF1-162D-DD90-893D3B15EA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667" t="3047" r="34167" b="61851"/>
          <a:stretch>
            <a:fillRect/>
          </a:stretch>
        </p:blipFill>
        <p:spPr bwMode="auto">
          <a:xfrm>
            <a:off x="2660175" y="2829130"/>
            <a:ext cx="1079490" cy="15045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ungsoo Kim, PharmD, PhD &lt; Yale School of Medicine">
            <a:extLst>
              <a:ext uri="{FF2B5EF4-FFF2-40B4-BE49-F238E27FC236}">
                <a16:creationId xmlns:a16="http://schemas.microsoft.com/office/drawing/2014/main" id="{97AFC745-A731-CF1A-4EC3-8FCBB03353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647" r="14707"/>
          <a:stretch>
            <a:fillRect/>
          </a:stretch>
        </p:blipFill>
        <p:spPr bwMode="auto">
          <a:xfrm>
            <a:off x="4093283" y="2800761"/>
            <a:ext cx="1108771" cy="154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595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BA84-CE5F-4C49-96E3-2E5A91873F47}"/>
              </a:ext>
            </a:extLst>
          </p:cNvPr>
          <p:cNvSpPr>
            <a:spLocks noGrp="1"/>
          </p:cNvSpPr>
          <p:nvPr>
            <p:ph type="title"/>
          </p:nvPr>
        </p:nvSpPr>
        <p:spPr>
          <a:xfrm>
            <a:off x="2137421" y="2441172"/>
            <a:ext cx="6858000" cy="1790700"/>
          </a:xfrm>
        </p:spPr>
        <p:txBody>
          <a:bodyPr/>
          <a:lstStyle/>
          <a:p>
            <a:r>
              <a:rPr lang="en-US" dirty="0"/>
              <a:t>OHDSI PLP Framework with Best Practices</a:t>
            </a:r>
          </a:p>
        </p:txBody>
      </p:sp>
      <p:sp>
        <p:nvSpPr>
          <p:cNvPr id="3" name="Subtitle 2">
            <a:extLst>
              <a:ext uri="{FF2B5EF4-FFF2-40B4-BE49-F238E27FC236}">
                <a16:creationId xmlns:a16="http://schemas.microsoft.com/office/drawing/2014/main" id="{3D28E576-5630-6441-A853-3ED3B06E3528}"/>
              </a:ext>
            </a:extLst>
          </p:cNvPr>
          <p:cNvSpPr>
            <a:spLocks noGrp="1"/>
          </p:cNvSpPr>
          <p:nvPr>
            <p:ph type="body" sz="quarter" idx="1"/>
          </p:nvPr>
        </p:nvSpPr>
        <p:spPr>
          <a:xfrm>
            <a:off x="2743200" y="4086435"/>
            <a:ext cx="5264066" cy="1241822"/>
          </a:xfrm>
        </p:spPr>
        <p:txBody>
          <a:bodyPr/>
          <a:lstStyle/>
          <a:p>
            <a:r>
              <a:rPr lang="en-US" dirty="0"/>
              <a:t>Jenna Reps</a:t>
            </a:r>
          </a:p>
        </p:txBody>
      </p:sp>
      <p:pic>
        <p:nvPicPr>
          <p:cNvPr id="5" name="Picture 4">
            <a:extLst>
              <a:ext uri="{FF2B5EF4-FFF2-40B4-BE49-F238E27FC236}">
                <a16:creationId xmlns:a16="http://schemas.microsoft.com/office/drawing/2014/main" id="{E2A96DAB-BD46-0840-8039-1C83DDB2BCAF}"/>
              </a:ext>
            </a:extLst>
          </p:cNvPr>
          <p:cNvPicPr>
            <a:picLocks noChangeAspect="1"/>
          </p:cNvPicPr>
          <p:nvPr/>
        </p:nvPicPr>
        <p:blipFill>
          <a:blip r:embed="rId2"/>
          <a:stretch>
            <a:fillRect/>
          </a:stretch>
        </p:blipFill>
        <p:spPr>
          <a:xfrm>
            <a:off x="400476" y="4673911"/>
            <a:ext cx="1495198" cy="1295838"/>
          </a:xfrm>
          <a:prstGeom prst="rect">
            <a:avLst/>
          </a:prstGeom>
        </p:spPr>
      </p:pic>
      <p:pic>
        <p:nvPicPr>
          <p:cNvPr id="4" name="Picture 3">
            <a:extLst>
              <a:ext uri="{FF2B5EF4-FFF2-40B4-BE49-F238E27FC236}">
                <a16:creationId xmlns:a16="http://schemas.microsoft.com/office/drawing/2014/main" id="{971133FF-8A5A-8D0C-3E58-C13714186BE4}"/>
              </a:ext>
            </a:extLst>
          </p:cNvPr>
          <p:cNvPicPr>
            <a:picLocks noChangeAspect="1"/>
          </p:cNvPicPr>
          <p:nvPr/>
        </p:nvPicPr>
        <p:blipFill>
          <a:blip r:embed="rId3"/>
          <a:stretch>
            <a:fillRect/>
          </a:stretch>
        </p:blipFill>
        <p:spPr>
          <a:xfrm>
            <a:off x="7848600" y="324261"/>
            <a:ext cx="1006454" cy="1504539"/>
          </a:xfrm>
          <a:prstGeom prst="rect">
            <a:avLst/>
          </a:prstGeom>
        </p:spPr>
      </p:pic>
    </p:spTree>
    <p:extLst>
      <p:ext uri="{BB962C8B-B14F-4D97-AF65-F5344CB8AC3E}">
        <p14:creationId xmlns:p14="http://schemas.microsoft.com/office/powerpoint/2010/main" val="32970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EBF2-1279-FA42-3308-C13F027BE0E9}"/>
              </a:ext>
            </a:extLst>
          </p:cNvPr>
          <p:cNvSpPr>
            <a:spLocks noGrp="1"/>
          </p:cNvSpPr>
          <p:nvPr>
            <p:ph type="title"/>
          </p:nvPr>
        </p:nvSpPr>
        <p:spPr/>
        <p:txBody>
          <a:bodyPr/>
          <a:lstStyle/>
          <a:p>
            <a:r>
              <a:rPr lang="en-US" dirty="0"/>
              <a:t>Things to cover in 30-45 mins</a:t>
            </a:r>
          </a:p>
        </p:txBody>
      </p:sp>
      <p:sp>
        <p:nvSpPr>
          <p:cNvPr id="3" name="Text Placeholder 2">
            <a:extLst>
              <a:ext uri="{FF2B5EF4-FFF2-40B4-BE49-F238E27FC236}">
                <a16:creationId xmlns:a16="http://schemas.microsoft.com/office/drawing/2014/main" id="{94CC85DF-FC35-6357-0E59-1A9AFB054D2D}"/>
              </a:ext>
            </a:extLst>
          </p:cNvPr>
          <p:cNvSpPr>
            <a:spLocks noGrp="1"/>
          </p:cNvSpPr>
          <p:nvPr>
            <p:ph type="body" idx="1"/>
          </p:nvPr>
        </p:nvSpPr>
        <p:spPr/>
        <p:txBody>
          <a:bodyPr/>
          <a:lstStyle/>
          <a:p>
            <a:r>
              <a:rPr lang="en-US" dirty="0"/>
              <a:t> Extracting the data (cohort vs case control, features, </a:t>
            </a:r>
            <a:r>
              <a:rPr lang="en-US" dirty="0" err="1"/>
              <a:t>etc</a:t>
            </a:r>
            <a:r>
              <a:rPr lang="en-US" dirty="0"/>
              <a:t>)</a:t>
            </a:r>
          </a:p>
          <a:p>
            <a:r>
              <a:rPr lang="en-US" dirty="0"/>
              <a:t> Learning the model (</a:t>
            </a:r>
            <a:r>
              <a:rPr lang="en-US" dirty="0" err="1"/>
              <a:t>hyperparams</a:t>
            </a:r>
            <a:r>
              <a:rPr lang="en-US" dirty="0"/>
              <a:t>, split, classifier choice, </a:t>
            </a:r>
            <a:r>
              <a:rPr lang="en-US" dirty="0" err="1"/>
              <a:t>etc</a:t>
            </a:r>
            <a:r>
              <a:rPr lang="en-US" dirty="0"/>
              <a:t>)</a:t>
            </a:r>
          </a:p>
          <a:p>
            <a:r>
              <a:rPr lang="en-US" dirty="0"/>
              <a:t> OHDSI PLP model design components (split settings, </a:t>
            </a:r>
            <a:r>
              <a:rPr lang="en-US" dirty="0" err="1"/>
              <a:t>modelSettings</a:t>
            </a:r>
            <a:r>
              <a:rPr lang="en-US" dirty="0"/>
              <a:t>, </a:t>
            </a:r>
            <a:r>
              <a:rPr lang="en-US" dirty="0" err="1"/>
              <a:t>covariateSettings</a:t>
            </a:r>
            <a:r>
              <a:rPr lang="en-US" dirty="0"/>
              <a:t>, </a:t>
            </a:r>
            <a:r>
              <a:rPr lang="en-US" dirty="0" err="1"/>
              <a:t>populationSettings</a:t>
            </a:r>
            <a:r>
              <a:rPr lang="en-US" dirty="0"/>
              <a:t>, </a:t>
            </a:r>
            <a:r>
              <a:rPr lang="en-US" dirty="0" err="1"/>
              <a:t>plpDataSettings</a:t>
            </a:r>
            <a:r>
              <a:rPr lang="en-US" dirty="0"/>
              <a:t>, sample, </a:t>
            </a:r>
            <a:r>
              <a:rPr lang="en-US" dirty="0" err="1"/>
              <a:t>featureEngineering</a:t>
            </a:r>
            <a:r>
              <a:rPr lang="en-US" dirty="0"/>
              <a:t>, </a:t>
            </a:r>
            <a:r>
              <a:rPr lang="en-US" dirty="0" err="1"/>
              <a:t>tidyCovariateSettings</a:t>
            </a:r>
            <a:r>
              <a:rPr lang="en-US" dirty="0"/>
              <a:t>)</a:t>
            </a:r>
          </a:p>
          <a:p>
            <a:r>
              <a:rPr lang="en-US" dirty="0"/>
              <a:t> Evaluating the model (AUROC, calibration, …)</a:t>
            </a:r>
          </a:p>
        </p:txBody>
      </p:sp>
      <p:sp>
        <p:nvSpPr>
          <p:cNvPr id="4" name="Slide Number Placeholder 3">
            <a:extLst>
              <a:ext uri="{FF2B5EF4-FFF2-40B4-BE49-F238E27FC236}">
                <a16:creationId xmlns:a16="http://schemas.microsoft.com/office/drawing/2014/main" id="{39FD0D03-DEA8-7A79-70C7-62C6B39A4481}"/>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31</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4199481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E05-3747-9705-5041-05E65E256AE3}"/>
              </a:ext>
            </a:extLst>
          </p:cNvPr>
          <p:cNvSpPr>
            <a:spLocks noGrp="1"/>
          </p:cNvSpPr>
          <p:nvPr>
            <p:ph type="title"/>
          </p:nvPr>
        </p:nvSpPr>
        <p:spPr/>
        <p:txBody>
          <a:bodyPr/>
          <a:lstStyle/>
          <a:p>
            <a:r>
              <a:rPr lang="en-US" dirty="0"/>
              <a:t>The OHDSI PLP Framework</a:t>
            </a:r>
          </a:p>
        </p:txBody>
      </p:sp>
      <p:sp>
        <p:nvSpPr>
          <p:cNvPr id="4" name="Slide Number Placeholder 3">
            <a:extLst>
              <a:ext uri="{FF2B5EF4-FFF2-40B4-BE49-F238E27FC236}">
                <a16:creationId xmlns:a16="http://schemas.microsoft.com/office/drawing/2014/main" id="{14D841AB-852E-5181-051F-F96BB1B5CD0A}"/>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32</a:t>
            </a:fld>
            <a:endParaRPr lang="en-US" sz="1200" dirty="0">
              <a:solidFill>
                <a:srgbClr val="20425A"/>
              </a:solidFill>
              <a:latin typeface="Calibri"/>
              <a:ea typeface="Calibri"/>
              <a:cs typeface="Calibri"/>
              <a:sym typeface="Calibri"/>
            </a:endParaRPr>
          </a:p>
        </p:txBody>
      </p:sp>
      <p:graphicFrame>
        <p:nvGraphicFramePr>
          <p:cNvPr id="5" name="Diagram 4">
            <a:extLst>
              <a:ext uri="{FF2B5EF4-FFF2-40B4-BE49-F238E27FC236}">
                <a16:creationId xmlns:a16="http://schemas.microsoft.com/office/drawing/2014/main" id="{720768C8-1424-9A3B-8A3F-901FE3973279}"/>
              </a:ext>
            </a:extLst>
          </p:cNvPr>
          <p:cNvGraphicFramePr/>
          <p:nvPr>
            <p:extLst>
              <p:ext uri="{D42A27DB-BD31-4B8C-83A1-F6EECF244321}">
                <p14:modId xmlns:p14="http://schemas.microsoft.com/office/powerpoint/2010/main" val="187769714"/>
              </p:ext>
            </p:extLst>
          </p:nvPr>
        </p:nvGraphicFramePr>
        <p:xfrm>
          <a:off x="493737" y="930326"/>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screenshot of a web page&#10;&#10;AI-generated content may be incorrect.">
            <a:extLst>
              <a:ext uri="{FF2B5EF4-FFF2-40B4-BE49-F238E27FC236}">
                <a16:creationId xmlns:a16="http://schemas.microsoft.com/office/drawing/2014/main" id="{631E117E-B6DC-F5CB-B694-B936894470D9}"/>
              </a:ext>
            </a:extLst>
          </p:cNvPr>
          <p:cNvPicPr>
            <a:picLocks noChangeAspect="1"/>
          </p:cNvPicPr>
          <p:nvPr/>
        </p:nvPicPr>
        <p:blipFill>
          <a:blip r:embed="rId7"/>
          <a:stretch>
            <a:fillRect/>
          </a:stretch>
        </p:blipFill>
        <p:spPr>
          <a:xfrm>
            <a:off x="685800" y="3312017"/>
            <a:ext cx="7772400" cy="3393583"/>
          </a:xfrm>
          <a:prstGeom prst="rect">
            <a:avLst/>
          </a:prstGeom>
        </p:spPr>
      </p:pic>
      <p:sp>
        <p:nvSpPr>
          <p:cNvPr id="8" name="TextBox 7">
            <a:extLst>
              <a:ext uri="{FF2B5EF4-FFF2-40B4-BE49-F238E27FC236}">
                <a16:creationId xmlns:a16="http://schemas.microsoft.com/office/drawing/2014/main" id="{A41628F6-67C9-FE8C-13B7-282AED46A35E}"/>
              </a:ext>
            </a:extLst>
          </p:cNvPr>
          <p:cNvSpPr txBox="1"/>
          <p:nvPr/>
        </p:nvSpPr>
        <p:spPr>
          <a:xfrm>
            <a:off x="838200" y="2440302"/>
            <a:ext cx="2020863" cy="523220"/>
          </a:xfrm>
          <a:prstGeom prst="rect">
            <a:avLst/>
          </a:prstGeom>
          <a:noFill/>
        </p:spPr>
        <p:txBody>
          <a:bodyPr wrap="square" rtlCol="0">
            <a:spAutoFit/>
          </a:bodyPr>
          <a:lstStyle/>
          <a:p>
            <a:pPr algn="ctr"/>
            <a:r>
              <a:rPr lang="en-US" dirty="0"/>
              <a:t>Creating the data to learn from</a:t>
            </a:r>
          </a:p>
        </p:txBody>
      </p:sp>
      <p:sp>
        <p:nvSpPr>
          <p:cNvPr id="9" name="TextBox 8">
            <a:extLst>
              <a:ext uri="{FF2B5EF4-FFF2-40B4-BE49-F238E27FC236}">
                <a16:creationId xmlns:a16="http://schemas.microsoft.com/office/drawing/2014/main" id="{B362D492-5678-0F22-340C-89FC6544EB60}"/>
              </a:ext>
            </a:extLst>
          </p:cNvPr>
          <p:cNvSpPr txBox="1"/>
          <p:nvPr/>
        </p:nvSpPr>
        <p:spPr>
          <a:xfrm>
            <a:off x="2580874" y="1274229"/>
            <a:ext cx="2020863" cy="307777"/>
          </a:xfrm>
          <a:prstGeom prst="rect">
            <a:avLst/>
          </a:prstGeom>
          <a:noFill/>
        </p:spPr>
        <p:txBody>
          <a:bodyPr wrap="square" rtlCol="0">
            <a:spAutoFit/>
          </a:bodyPr>
          <a:lstStyle/>
          <a:p>
            <a:pPr algn="ctr"/>
            <a:r>
              <a:rPr lang="en-US" dirty="0"/>
              <a:t>Model development</a:t>
            </a:r>
          </a:p>
        </p:txBody>
      </p:sp>
      <p:sp>
        <p:nvSpPr>
          <p:cNvPr id="10" name="TextBox 9">
            <a:extLst>
              <a:ext uri="{FF2B5EF4-FFF2-40B4-BE49-F238E27FC236}">
                <a16:creationId xmlns:a16="http://schemas.microsoft.com/office/drawing/2014/main" id="{66688428-5AF7-C8F7-9421-74BCF73AA0FF}"/>
              </a:ext>
            </a:extLst>
          </p:cNvPr>
          <p:cNvSpPr txBox="1"/>
          <p:nvPr/>
        </p:nvSpPr>
        <p:spPr>
          <a:xfrm>
            <a:off x="4601737" y="2495931"/>
            <a:ext cx="2020863" cy="307777"/>
          </a:xfrm>
          <a:prstGeom prst="rect">
            <a:avLst/>
          </a:prstGeom>
          <a:noFill/>
        </p:spPr>
        <p:txBody>
          <a:bodyPr wrap="square" rtlCol="0">
            <a:spAutoFit/>
          </a:bodyPr>
          <a:lstStyle/>
          <a:p>
            <a:pPr algn="ctr"/>
            <a:r>
              <a:rPr lang="en-US" dirty="0"/>
              <a:t>Model validation</a:t>
            </a:r>
          </a:p>
        </p:txBody>
      </p:sp>
      <p:sp>
        <p:nvSpPr>
          <p:cNvPr id="11" name="TextBox 10">
            <a:extLst>
              <a:ext uri="{FF2B5EF4-FFF2-40B4-BE49-F238E27FC236}">
                <a16:creationId xmlns:a16="http://schemas.microsoft.com/office/drawing/2014/main" id="{D4C29AD5-2965-C375-08E5-511B125E6037}"/>
              </a:ext>
            </a:extLst>
          </p:cNvPr>
          <p:cNvSpPr txBox="1"/>
          <p:nvPr/>
        </p:nvSpPr>
        <p:spPr>
          <a:xfrm>
            <a:off x="6622600" y="1345019"/>
            <a:ext cx="2020863" cy="307777"/>
          </a:xfrm>
          <a:prstGeom prst="rect">
            <a:avLst/>
          </a:prstGeom>
          <a:noFill/>
        </p:spPr>
        <p:txBody>
          <a:bodyPr wrap="square" rtlCol="0">
            <a:spAutoFit/>
          </a:bodyPr>
          <a:lstStyle/>
          <a:p>
            <a:pPr algn="ctr"/>
            <a:r>
              <a:rPr lang="en-US" dirty="0"/>
              <a:t>Model sharing</a:t>
            </a:r>
          </a:p>
        </p:txBody>
      </p:sp>
    </p:spTree>
    <p:extLst>
      <p:ext uri="{BB962C8B-B14F-4D97-AF65-F5344CB8AC3E}">
        <p14:creationId xmlns:p14="http://schemas.microsoft.com/office/powerpoint/2010/main" val="3499825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9FB7-41EE-9B6D-DDC2-C995E58A01F3}"/>
              </a:ext>
            </a:extLst>
          </p:cNvPr>
          <p:cNvSpPr>
            <a:spLocks noGrp="1"/>
          </p:cNvSpPr>
          <p:nvPr>
            <p:ph type="title"/>
          </p:nvPr>
        </p:nvSpPr>
        <p:spPr/>
        <p:txBody>
          <a:bodyPr/>
          <a:lstStyle/>
          <a:p>
            <a:r>
              <a:rPr lang="en-US" dirty="0"/>
              <a:t>Data Extraction:</a:t>
            </a:r>
            <a:br>
              <a:rPr lang="en-US" dirty="0"/>
            </a:br>
            <a:r>
              <a:rPr lang="en-US" dirty="0"/>
              <a:t>Cohort vs case-control design</a:t>
            </a:r>
          </a:p>
        </p:txBody>
      </p:sp>
      <p:sp>
        <p:nvSpPr>
          <p:cNvPr id="4" name="Slide Number Placeholder 3">
            <a:extLst>
              <a:ext uri="{FF2B5EF4-FFF2-40B4-BE49-F238E27FC236}">
                <a16:creationId xmlns:a16="http://schemas.microsoft.com/office/drawing/2014/main" id="{AC9A447D-5CEE-1CA5-E92A-1825FD3417D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33</a:t>
            </a:fld>
            <a:endParaRPr lang="en-US" sz="1200" dirty="0">
              <a:solidFill>
                <a:srgbClr val="20425A"/>
              </a:solidFill>
              <a:latin typeface="Calibri"/>
              <a:ea typeface="Calibri"/>
              <a:cs typeface="Calibri"/>
              <a:sym typeface="Calibri"/>
            </a:endParaRPr>
          </a:p>
        </p:txBody>
      </p:sp>
      <p:pic>
        <p:nvPicPr>
          <p:cNvPr id="6" name="Graphic 5" descr="Group of men with solid fill">
            <a:extLst>
              <a:ext uri="{FF2B5EF4-FFF2-40B4-BE49-F238E27FC236}">
                <a16:creationId xmlns:a16="http://schemas.microsoft.com/office/drawing/2014/main" id="{F9E92EEE-3F92-ED16-1CDC-08379E70A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8662" y="1419863"/>
            <a:ext cx="914400" cy="914400"/>
          </a:xfrm>
          <a:prstGeom prst="rect">
            <a:avLst/>
          </a:prstGeom>
        </p:spPr>
      </p:pic>
      <p:pic>
        <p:nvPicPr>
          <p:cNvPr id="7" name="Graphic 6" descr="Group of men with solid fill">
            <a:extLst>
              <a:ext uri="{FF2B5EF4-FFF2-40B4-BE49-F238E27FC236}">
                <a16:creationId xmlns:a16="http://schemas.microsoft.com/office/drawing/2014/main" id="{5F5915F5-55EF-4785-E338-D0F97B52C4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9375" y="4940140"/>
            <a:ext cx="914400" cy="914400"/>
          </a:xfrm>
          <a:prstGeom prst="rect">
            <a:avLst/>
          </a:prstGeom>
        </p:spPr>
      </p:pic>
      <p:sp>
        <p:nvSpPr>
          <p:cNvPr id="8" name="TextBox 7">
            <a:extLst>
              <a:ext uri="{FF2B5EF4-FFF2-40B4-BE49-F238E27FC236}">
                <a16:creationId xmlns:a16="http://schemas.microsoft.com/office/drawing/2014/main" id="{A07B9007-B6BF-8D16-A247-C9C3DA2E6130}"/>
              </a:ext>
            </a:extLst>
          </p:cNvPr>
          <p:cNvSpPr txBox="1"/>
          <p:nvPr/>
        </p:nvSpPr>
        <p:spPr>
          <a:xfrm>
            <a:off x="5529262" y="1648463"/>
            <a:ext cx="2209800" cy="307777"/>
          </a:xfrm>
          <a:prstGeom prst="rect">
            <a:avLst/>
          </a:prstGeom>
          <a:noFill/>
        </p:spPr>
        <p:txBody>
          <a:bodyPr wrap="square" rtlCol="0">
            <a:spAutoFit/>
          </a:bodyPr>
          <a:lstStyle/>
          <a:p>
            <a:r>
              <a:rPr lang="en-US" dirty="0"/>
              <a:t>People with the outcome</a:t>
            </a:r>
          </a:p>
        </p:txBody>
      </p:sp>
      <p:sp>
        <p:nvSpPr>
          <p:cNvPr id="9" name="TextBox 8">
            <a:extLst>
              <a:ext uri="{FF2B5EF4-FFF2-40B4-BE49-F238E27FC236}">
                <a16:creationId xmlns:a16="http://schemas.microsoft.com/office/drawing/2014/main" id="{9F6285C5-4D43-2C91-8525-2B792A115AC2}"/>
              </a:ext>
            </a:extLst>
          </p:cNvPr>
          <p:cNvSpPr txBox="1"/>
          <p:nvPr/>
        </p:nvSpPr>
        <p:spPr>
          <a:xfrm>
            <a:off x="5529262" y="2874111"/>
            <a:ext cx="2209800" cy="307777"/>
          </a:xfrm>
          <a:prstGeom prst="rect">
            <a:avLst/>
          </a:prstGeom>
          <a:noFill/>
        </p:spPr>
        <p:txBody>
          <a:bodyPr wrap="square" rtlCol="0">
            <a:spAutoFit/>
          </a:bodyPr>
          <a:lstStyle/>
          <a:p>
            <a:r>
              <a:rPr lang="en-US" dirty="0"/>
              <a:t>People without outcome</a:t>
            </a:r>
          </a:p>
        </p:txBody>
      </p:sp>
      <p:sp>
        <p:nvSpPr>
          <p:cNvPr id="13" name="Right Arrow 12">
            <a:extLst>
              <a:ext uri="{FF2B5EF4-FFF2-40B4-BE49-F238E27FC236}">
                <a16:creationId xmlns:a16="http://schemas.microsoft.com/office/drawing/2014/main" id="{8FCA31B1-2177-9F27-5883-B85865EB12BF}"/>
              </a:ext>
            </a:extLst>
          </p:cNvPr>
          <p:cNvSpPr/>
          <p:nvPr/>
        </p:nvSpPr>
        <p:spPr>
          <a:xfrm>
            <a:off x="1600200" y="2378694"/>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6BA89F8B-C7D2-FBE2-D079-0C21B9562C4A}"/>
              </a:ext>
            </a:extLst>
          </p:cNvPr>
          <p:cNvSpPr/>
          <p:nvPr/>
        </p:nvSpPr>
        <p:spPr>
          <a:xfrm>
            <a:off x="1600200" y="5798668"/>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Graphic 14" descr="Group of men with solid fill">
            <a:extLst>
              <a:ext uri="{FF2B5EF4-FFF2-40B4-BE49-F238E27FC236}">
                <a16:creationId xmlns:a16="http://schemas.microsoft.com/office/drawing/2014/main" id="{43F4F4DD-E9DF-16F3-7FC5-7E1E2FB977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8662" y="2550333"/>
            <a:ext cx="914400" cy="914400"/>
          </a:xfrm>
          <a:prstGeom prst="rect">
            <a:avLst/>
          </a:prstGeom>
        </p:spPr>
      </p:pic>
      <p:sp>
        <p:nvSpPr>
          <p:cNvPr id="16" name="TextBox 15">
            <a:extLst>
              <a:ext uri="{FF2B5EF4-FFF2-40B4-BE49-F238E27FC236}">
                <a16:creationId xmlns:a16="http://schemas.microsoft.com/office/drawing/2014/main" id="{37042F74-8E60-8DB3-3C43-D380363D8B4E}"/>
              </a:ext>
            </a:extLst>
          </p:cNvPr>
          <p:cNvSpPr txBox="1"/>
          <p:nvPr/>
        </p:nvSpPr>
        <p:spPr>
          <a:xfrm>
            <a:off x="2133600" y="6006941"/>
            <a:ext cx="2209800" cy="307777"/>
          </a:xfrm>
          <a:prstGeom prst="rect">
            <a:avLst/>
          </a:prstGeom>
          <a:noFill/>
        </p:spPr>
        <p:txBody>
          <a:bodyPr wrap="square" rtlCol="0">
            <a:spAutoFit/>
          </a:bodyPr>
          <a:lstStyle/>
          <a:p>
            <a:r>
              <a:rPr lang="en-US" dirty="0"/>
              <a:t>People at risk (Target)</a:t>
            </a:r>
          </a:p>
        </p:txBody>
      </p:sp>
      <p:sp>
        <p:nvSpPr>
          <p:cNvPr id="17" name="TextBox 16">
            <a:extLst>
              <a:ext uri="{FF2B5EF4-FFF2-40B4-BE49-F238E27FC236}">
                <a16:creationId xmlns:a16="http://schemas.microsoft.com/office/drawing/2014/main" id="{47A2D25E-D8EF-93DB-E483-1E25971B2E2F}"/>
              </a:ext>
            </a:extLst>
          </p:cNvPr>
          <p:cNvSpPr txBox="1"/>
          <p:nvPr/>
        </p:nvSpPr>
        <p:spPr>
          <a:xfrm>
            <a:off x="300037" y="4049211"/>
            <a:ext cx="2057400" cy="307777"/>
          </a:xfrm>
          <a:prstGeom prst="rect">
            <a:avLst/>
          </a:prstGeom>
          <a:noFill/>
        </p:spPr>
        <p:txBody>
          <a:bodyPr wrap="square" rtlCol="0">
            <a:spAutoFit/>
          </a:bodyPr>
          <a:lstStyle/>
          <a:p>
            <a:r>
              <a:rPr lang="en-US" b="1" dirty="0"/>
              <a:t>Cohort Design</a:t>
            </a:r>
          </a:p>
        </p:txBody>
      </p:sp>
      <p:sp>
        <p:nvSpPr>
          <p:cNvPr id="18" name="TextBox 17">
            <a:extLst>
              <a:ext uri="{FF2B5EF4-FFF2-40B4-BE49-F238E27FC236}">
                <a16:creationId xmlns:a16="http://schemas.microsoft.com/office/drawing/2014/main" id="{6AEC2126-6847-88F8-CA55-99D80361456A}"/>
              </a:ext>
            </a:extLst>
          </p:cNvPr>
          <p:cNvSpPr txBox="1"/>
          <p:nvPr/>
        </p:nvSpPr>
        <p:spPr>
          <a:xfrm>
            <a:off x="300037" y="1361137"/>
            <a:ext cx="2057400" cy="307777"/>
          </a:xfrm>
          <a:prstGeom prst="rect">
            <a:avLst/>
          </a:prstGeom>
          <a:noFill/>
        </p:spPr>
        <p:txBody>
          <a:bodyPr wrap="square" rtlCol="0">
            <a:spAutoFit/>
          </a:bodyPr>
          <a:lstStyle/>
          <a:p>
            <a:r>
              <a:rPr lang="en-US" b="1" dirty="0"/>
              <a:t>Case-control Design</a:t>
            </a:r>
          </a:p>
        </p:txBody>
      </p:sp>
      <p:sp>
        <p:nvSpPr>
          <p:cNvPr id="19" name="Rectangle 18">
            <a:extLst>
              <a:ext uri="{FF2B5EF4-FFF2-40B4-BE49-F238E27FC236}">
                <a16:creationId xmlns:a16="http://schemas.microsoft.com/office/drawing/2014/main" id="{CCB5626A-8542-2DCA-3AF8-9E0EBCFE1AA1}"/>
              </a:ext>
            </a:extLst>
          </p:cNvPr>
          <p:cNvSpPr/>
          <p:nvPr/>
        </p:nvSpPr>
        <p:spPr>
          <a:xfrm>
            <a:off x="228600" y="1249202"/>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85C36FF-7635-D335-07A8-79B73DF2B0A4}"/>
              </a:ext>
            </a:extLst>
          </p:cNvPr>
          <p:cNvSpPr/>
          <p:nvPr/>
        </p:nvSpPr>
        <p:spPr>
          <a:xfrm>
            <a:off x="228600" y="3921934"/>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Inpatient with solid fill">
            <a:extLst>
              <a:ext uri="{FF2B5EF4-FFF2-40B4-BE49-F238E27FC236}">
                <a16:creationId xmlns:a16="http://schemas.microsoft.com/office/drawing/2014/main" id="{138D63AE-5511-C311-01AC-732A95094F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8225" y="4912204"/>
            <a:ext cx="914400" cy="914400"/>
          </a:xfrm>
          <a:prstGeom prst="rect">
            <a:avLst/>
          </a:prstGeom>
        </p:spPr>
      </p:pic>
      <p:sp>
        <p:nvSpPr>
          <p:cNvPr id="24" name="TextBox 23">
            <a:extLst>
              <a:ext uri="{FF2B5EF4-FFF2-40B4-BE49-F238E27FC236}">
                <a16:creationId xmlns:a16="http://schemas.microsoft.com/office/drawing/2014/main" id="{8917494F-CB08-1E60-2FBA-4403C0F2DE8A}"/>
              </a:ext>
            </a:extLst>
          </p:cNvPr>
          <p:cNvSpPr txBox="1"/>
          <p:nvPr/>
        </p:nvSpPr>
        <p:spPr>
          <a:xfrm>
            <a:off x="3395661" y="4546553"/>
            <a:ext cx="2209800" cy="307777"/>
          </a:xfrm>
          <a:prstGeom prst="rect">
            <a:avLst/>
          </a:prstGeom>
          <a:noFill/>
        </p:spPr>
        <p:txBody>
          <a:bodyPr wrap="square" rtlCol="0">
            <a:spAutoFit/>
          </a:bodyPr>
          <a:lstStyle/>
          <a:p>
            <a:r>
              <a:rPr lang="en-US" dirty="0"/>
              <a:t>See who gets outcome</a:t>
            </a:r>
          </a:p>
        </p:txBody>
      </p:sp>
      <p:pic>
        <p:nvPicPr>
          <p:cNvPr id="25" name="Graphic 24" descr="Inpatient with solid fill">
            <a:extLst>
              <a:ext uri="{FF2B5EF4-FFF2-40B4-BE49-F238E27FC236}">
                <a16:creationId xmlns:a16="http://schemas.microsoft.com/office/drawing/2014/main" id="{B671AED1-4B52-C5A3-A976-CDB422A52D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0674" y="1909036"/>
            <a:ext cx="409575" cy="409575"/>
          </a:xfrm>
          <a:prstGeom prst="rect">
            <a:avLst/>
          </a:prstGeom>
        </p:spPr>
      </p:pic>
      <p:cxnSp>
        <p:nvCxnSpPr>
          <p:cNvPr id="27" name="Straight Arrow Connector 26">
            <a:extLst>
              <a:ext uri="{FF2B5EF4-FFF2-40B4-BE49-F238E27FC236}">
                <a16:creationId xmlns:a16="http://schemas.microsoft.com/office/drawing/2014/main" id="{D4B32419-347F-19F8-B138-853976AA12B5}"/>
              </a:ext>
            </a:extLst>
          </p:cNvPr>
          <p:cNvCxnSpPr>
            <a:cxnSpLocks/>
          </p:cNvCxnSpPr>
          <p:nvPr/>
        </p:nvCxnSpPr>
        <p:spPr>
          <a:xfrm>
            <a:off x="3076575" y="4854330"/>
            <a:ext cx="2733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287BFF-E51A-96E3-F217-BCCC5099310B}"/>
              </a:ext>
            </a:extLst>
          </p:cNvPr>
          <p:cNvCxnSpPr>
            <a:cxnSpLocks/>
          </p:cNvCxnSpPr>
          <p:nvPr/>
        </p:nvCxnSpPr>
        <p:spPr>
          <a:xfrm flipH="1">
            <a:off x="2895600" y="1828800"/>
            <a:ext cx="1500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275B3B0-67F7-2670-E4D6-48AF3BCB8757}"/>
              </a:ext>
            </a:extLst>
          </p:cNvPr>
          <p:cNvCxnSpPr>
            <a:cxnSpLocks/>
          </p:cNvCxnSpPr>
          <p:nvPr/>
        </p:nvCxnSpPr>
        <p:spPr>
          <a:xfrm flipH="1">
            <a:off x="2895600" y="3007533"/>
            <a:ext cx="1500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EF09CF-EF82-651D-4D39-E9F3F49AEF76}"/>
              </a:ext>
            </a:extLst>
          </p:cNvPr>
          <p:cNvSpPr txBox="1"/>
          <p:nvPr/>
        </p:nvSpPr>
        <p:spPr>
          <a:xfrm>
            <a:off x="1543050" y="1985108"/>
            <a:ext cx="3305175" cy="307777"/>
          </a:xfrm>
          <a:prstGeom prst="rect">
            <a:avLst/>
          </a:prstGeom>
          <a:noFill/>
        </p:spPr>
        <p:txBody>
          <a:bodyPr wrap="square" rtlCol="0">
            <a:spAutoFit/>
          </a:bodyPr>
          <a:lstStyle/>
          <a:p>
            <a:r>
              <a:rPr lang="en-US" dirty="0"/>
              <a:t>See what happened before outcome</a:t>
            </a:r>
          </a:p>
        </p:txBody>
      </p:sp>
      <p:sp>
        <p:nvSpPr>
          <p:cNvPr id="33" name="TextBox 32">
            <a:extLst>
              <a:ext uri="{FF2B5EF4-FFF2-40B4-BE49-F238E27FC236}">
                <a16:creationId xmlns:a16="http://schemas.microsoft.com/office/drawing/2014/main" id="{1F953B29-8035-07BA-3175-A14EE20F63D9}"/>
              </a:ext>
            </a:extLst>
          </p:cNvPr>
          <p:cNvSpPr txBox="1"/>
          <p:nvPr/>
        </p:nvSpPr>
        <p:spPr>
          <a:xfrm>
            <a:off x="319087" y="2673733"/>
            <a:ext cx="3171827"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Problems:</a:t>
            </a:r>
          </a:p>
          <a:p>
            <a:pPr marL="285750" indent="-285750">
              <a:buFont typeface="Arial" panose="020B0604020202020204" pitchFamily="34" charset="0"/>
              <a:buChar char="•"/>
            </a:pPr>
            <a:r>
              <a:rPr lang="en-US" dirty="0"/>
              <a:t>How to select non-outcomes?</a:t>
            </a:r>
          </a:p>
          <a:p>
            <a:pPr marL="285750" indent="-285750">
              <a:buFont typeface="Arial" panose="020B0604020202020204" pitchFamily="34" charset="0"/>
              <a:buChar char="•"/>
            </a:pPr>
            <a:r>
              <a:rPr lang="en-US" dirty="0"/>
              <a:t>When is index for non-outcomes?</a:t>
            </a:r>
          </a:p>
          <a:p>
            <a:pPr marL="285750" indent="-285750">
              <a:buFont typeface="Arial" panose="020B0604020202020204" pitchFamily="34" charset="0"/>
              <a:buChar char="•"/>
            </a:pPr>
            <a:r>
              <a:rPr lang="en-US" dirty="0"/>
              <a:t>How to handle records related to outcome diagnosis?</a:t>
            </a:r>
          </a:p>
        </p:txBody>
      </p:sp>
      <p:sp>
        <p:nvSpPr>
          <p:cNvPr id="34" name="TextBox 33">
            <a:extLst>
              <a:ext uri="{FF2B5EF4-FFF2-40B4-BE49-F238E27FC236}">
                <a16:creationId xmlns:a16="http://schemas.microsoft.com/office/drawing/2014/main" id="{5858A6B9-00B6-9032-B2E3-5DDE40BC8D43}"/>
              </a:ext>
            </a:extLst>
          </p:cNvPr>
          <p:cNvSpPr txBox="1"/>
          <p:nvPr/>
        </p:nvSpPr>
        <p:spPr>
          <a:xfrm>
            <a:off x="5926929" y="3796254"/>
            <a:ext cx="3171827"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dirty="0"/>
              <a:t>Transparent task</a:t>
            </a:r>
          </a:p>
          <a:p>
            <a:pPr marL="285750" indent="-285750">
              <a:buFont typeface="Arial" panose="020B0604020202020204" pitchFamily="34" charset="0"/>
              <a:buChar char="•"/>
            </a:pPr>
            <a:r>
              <a:rPr lang="en-US" dirty="0"/>
              <a:t>Clear index</a:t>
            </a:r>
          </a:p>
          <a:p>
            <a:pPr marL="285750" indent="-285750">
              <a:buFont typeface="Arial" panose="020B0604020202020204" pitchFamily="34" charset="0"/>
              <a:buChar char="•"/>
            </a:pPr>
            <a:r>
              <a:rPr lang="en-US" dirty="0"/>
              <a:t>No issue with outcome related features</a:t>
            </a:r>
          </a:p>
        </p:txBody>
      </p:sp>
    </p:spTree>
    <p:extLst>
      <p:ext uri="{BB962C8B-B14F-4D97-AF65-F5344CB8AC3E}">
        <p14:creationId xmlns:p14="http://schemas.microsoft.com/office/powerpoint/2010/main" val="4157474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AC3A-7E24-99B7-9040-9CA8B9FE77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52543-9C3E-C175-4B3C-9FEDE234F9A6}"/>
              </a:ext>
            </a:extLst>
          </p:cNvPr>
          <p:cNvSpPr>
            <a:spLocks noGrp="1"/>
          </p:cNvSpPr>
          <p:nvPr>
            <p:ph type="title"/>
          </p:nvPr>
        </p:nvSpPr>
        <p:spPr/>
        <p:txBody>
          <a:bodyPr/>
          <a:lstStyle/>
          <a:p>
            <a:r>
              <a:rPr lang="en-US" dirty="0"/>
              <a:t>Data Extraction:</a:t>
            </a:r>
            <a:br>
              <a:rPr lang="en-US" dirty="0"/>
            </a:br>
            <a:r>
              <a:rPr lang="en-US" dirty="0"/>
              <a:t>Cohort vs case-control design</a:t>
            </a:r>
          </a:p>
        </p:txBody>
      </p:sp>
      <p:sp>
        <p:nvSpPr>
          <p:cNvPr id="4" name="Slide Number Placeholder 3">
            <a:extLst>
              <a:ext uri="{FF2B5EF4-FFF2-40B4-BE49-F238E27FC236}">
                <a16:creationId xmlns:a16="http://schemas.microsoft.com/office/drawing/2014/main" id="{CC518864-DF7B-4F63-AC20-AFA64BB32D3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34</a:t>
            </a:fld>
            <a:endParaRPr lang="en-US" sz="1200" dirty="0">
              <a:solidFill>
                <a:srgbClr val="20425A"/>
              </a:solidFill>
              <a:latin typeface="Calibri"/>
              <a:ea typeface="Calibri"/>
              <a:cs typeface="Calibri"/>
              <a:sym typeface="Calibri"/>
            </a:endParaRPr>
          </a:p>
        </p:txBody>
      </p:sp>
      <p:pic>
        <p:nvPicPr>
          <p:cNvPr id="6" name="Graphic 5" descr="Group of men with solid fill">
            <a:extLst>
              <a:ext uri="{FF2B5EF4-FFF2-40B4-BE49-F238E27FC236}">
                <a16:creationId xmlns:a16="http://schemas.microsoft.com/office/drawing/2014/main" id="{14354BF2-9946-816C-87F9-DA90B5836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8662" y="1419863"/>
            <a:ext cx="914400" cy="914400"/>
          </a:xfrm>
          <a:prstGeom prst="rect">
            <a:avLst/>
          </a:prstGeom>
        </p:spPr>
      </p:pic>
      <p:pic>
        <p:nvPicPr>
          <p:cNvPr id="7" name="Graphic 6" descr="Group of men with solid fill">
            <a:extLst>
              <a:ext uri="{FF2B5EF4-FFF2-40B4-BE49-F238E27FC236}">
                <a16:creationId xmlns:a16="http://schemas.microsoft.com/office/drawing/2014/main" id="{CF4ADCAE-CEBF-9E99-5323-179C2505AC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9375" y="4940140"/>
            <a:ext cx="914400" cy="914400"/>
          </a:xfrm>
          <a:prstGeom prst="rect">
            <a:avLst/>
          </a:prstGeom>
        </p:spPr>
      </p:pic>
      <p:sp>
        <p:nvSpPr>
          <p:cNvPr id="8" name="TextBox 7">
            <a:extLst>
              <a:ext uri="{FF2B5EF4-FFF2-40B4-BE49-F238E27FC236}">
                <a16:creationId xmlns:a16="http://schemas.microsoft.com/office/drawing/2014/main" id="{B20F1882-BC58-74DC-C36E-7E481C6E6907}"/>
              </a:ext>
            </a:extLst>
          </p:cNvPr>
          <p:cNvSpPr txBox="1"/>
          <p:nvPr/>
        </p:nvSpPr>
        <p:spPr>
          <a:xfrm>
            <a:off x="5762625" y="1590603"/>
            <a:ext cx="2209800" cy="523220"/>
          </a:xfrm>
          <a:prstGeom prst="rect">
            <a:avLst/>
          </a:prstGeom>
          <a:noFill/>
        </p:spPr>
        <p:txBody>
          <a:bodyPr wrap="square" rtlCol="0">
            <a:spAutoFit/>
          </a:bodyPr>
          <a:lstStyle/>
          <a:p>
            <a:r>
              <a:rPr lang="en-US" dirty="0"/>
              <a:t>People with the outcome in some target population</a:t>
            </a:r>
          </a:p>
        </p:txBody>
      </p:sp>
      <p:sp>
        <p:nvSpPr>
          <p:cNvPr id="9" name="TextBox 8">
            <a:extLst>
              <a:ext uri="{FF2B5EF4-FFF2-40B4-BE49-F238E27FC236}">
                <a16:creationId xmlns:a16="http://schemas.microsoft.com/office/drawing/2014/main" id="{343209DD-FF93-CEFE-832C-D93FFF2ED41A}"/>
              </a:ext>
            </a:extLst>
          </p:cNvPr>
          <p:cNvSpPr txBox="1"/>
          <p:nvPr/>
        </p:nvSpPr>
        <p:spPr>
          <a:xfrm>
            <a:off x="5762625" y="2788404"/>
            <a:ext cx="2209800" cy="523220"/>
          </a:xfrm>
          <a:prstGeom prst="rect">
            <a:avLst/>
          </a:prstGeom>
          <a:noFill/>
        </p:spPr>
        <p:txBody>
          <a:bodyPr wrap="square" rtlCol="0">
            <a:spAutoFit/>
          </a:bodyPr>
          <a:lstStyle/>
          <a:p>
            <a:r>
              <a:rPr lang="en-US" dirty="0"/>
              <a:t>People without outcome in some target population</a:t>
            </a:r>
          </a:p>
        </p:txBody>
      </p:sp>
      <p:sp>
        <p:nvSpPr>
          <p:cNvPr id="13" name="Right Arrow 12">
            <a:extLst>
              <a:ext uri="{FF2B5EF4-FFF2-40B4-BE49-F238E27FC236}">
                <a16:creationId xmlns:a16="http://schemas.microsoft.com/office/drawing/2014/main" id="{AEF5F08C-DEBB-4334-7112-BCA8B9BD3058}"/>
              </a:ext>
            </a:extLst>
          </p:cNvPr>
          <p:cNvSpPr/>
          <p:nvPr/>
        </p:nvSpPr>
        <p:spPr>
          <a:xfrm>
            <a:off x="1600200" y="2378694"/>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422A2446-3A5D-70B0-F398-CB74F6411542}"/>
              </a:ext>
            </a:extLst>
          </p:cNvPr>
          <p:cNvSpPr/>
          <p:nvPr/>
        </p:nvSpPr>
        <p:spPr>
          <a:xfrm>
            <a:off x="1600200" y="5798668"/>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Graphic 14" descr="Group of men with solid fill">
            <a:extLst>
              <a:ext uri="{FF2B5EF4-FFF2-40B4-BE49-F238E27FC236}">
                <a16:creationId xmlns:a16="http://schemas.microsoft.com/office/drawing/2014/main" id="{C8AF65B6-2869-E79A-DCC1-F6CFB48BEB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8662" y="2550333"/>
            <a:ext cx="914400" cy="914400"/>
          </a:xfrm>
          <a:prstGeom prst="rect">
            <a:avLst/>
          </a:prstGeom>
        </p:spPr>
      </p:pic>
      <p:sp>
        <p:nvSpPr>
          <p:cNvPr id="16" name="TextBox 15">
            <a:extLst>
              <a:ext uri="{FF2B5EF4-FFF2-40B4-BE49-F238E27FC236}">
                <a16:creationId xmlns:a16="http://schemas.microsoft.com/office/drawing/2014/main" id="{8BFDD883-A40F-7F73-84E2-772E9B05575C}"/>
              </a:ext>
            </a:extLst>
          </p:cNvPr>
          <p:cNvSpPr txBox="1"/>
          <p:nvPr/>
        </p:nvSpPr>
        <p:spPr>
          <a:xfrm>
            <a:off x="2133600" y="6006941"/>
            <a:ext cx="2209800" cy="307777"/>
          </a:xfrm>
          <a:prstGeom prst="rect">
            <a:avLst/>
          </a:prstGeom>
          <a:noFill/>
        </p:spPr>
        <p:txBody>
          <a:bodyPr wrap="square" rtlCol="0">
            <a:spAutoFit/>
          </a:bodyPr>
          <a:lstStyle/>
          <a:p>
            <a:r>
              <a:rPr lang="en-US" dirty="0"/>
              <a:t>People at risk (Target)</a:t>
            </a:r>
          </a:p>
        </p:txBody>
      </p:sp>
      <p:sp>
        <p:nvSpPr>
          <p:cNvPr id="17" name="TextBox 16">
            <a:extLst>
              <a:ext uri="{FF2B5EF4-FFF2-40B4-BE49-F238E27FC236}">
                <a16:creationId xmlns:a16="http://schemas.microsoft.com/office/drawing/2014/main" id="{0C1F0ED4-AA5F-93ED-82C8-F316C0D66A09}"/>
              </a:ext>
            </a:extLst>
          </p:cNvPr>
          <p:cNvSpPr txBox="1"/>
          <p:nvPr/>
        </p:nvSpPr>
        <p:spPr>
          <a:xfrm>
            <a:off x="300037" y="4049211"/>
            <a:ext cx="2057400" cy="307777"/>
          </a:xfrm>
          <a:prstGeom prst="rect">
            <a:avLst/>
          </a:prstGeom>
          <a:noFill/>
        </p:spPr>
        <p:txBody>
          <a:bodyPr wrap="square" rtlCol="0">
            <a:spAutoFit/>
          </a:bodyPr>
          <a:lstStyle/>
          <a:p>
            <a:r>
              <a:rPr lang="en-US" b="1" dirty="0"/>
              <a:t>Cohort Design</a:t>
            </a:r>
          </a:p>
        </p:txBody>
      </p:sp>
      <p:sp>
        <p:nvSpPr>
          <p:cNvPr id="18" name="TextBox 17">
            <a:extLst>
              <a:ext uri="{FF2B5EF4-FFF2-40B4-BE49-F238E27FC236}">
                <a16:creationId xmlns:a16="http://schemas.microsoft.com/office/drawing/2014/main" id="{07A33A2E-6C55-C229-510E-8380C80D50EC}"/>
              </a:ext>
            </a:extLst>
          </p:cNvPr>
          <p:cNvSpPr txBox="1"/>
          <p:nvPr/>
        </p:nvSpPr>
        <p:spPr>
          <a:xfrm>
            <a:off x="300037" y="1361137"/>
            <a:ext cx="2776538" cy="307777"/>
          </a:xfrm>
          <a:prstGeom prst="rect">
            <a:avLst/>
          </a:prstGeom>
          <a:noFill/>
        </p:spPr>
        <p:txBody>
          <a:bodyPr wrap="square" rtlCol="0">
            <a:spAutoFit/>
          </a:bodyPr>
          <a:lstStyle/>
          <a:p>
            <a:r>
              <a:rPr lang="en-US" b="1" dirty="0"/>
              <a:t>Nested case-control Design</a:t>
            </a:r>
          </a:p>
        </p:txBody>
      </p:sp>
      <p:sp>
        <p:nvSpPr>
          <p:cNvPr id="19" name="Rectangle 18">
            <a:extLst>
              <a:ext uri="{FF2B5EF4-FFF2-40B4-BE49-F238E27FC236}">
                <a16:creationId xmlns:a16="http://schemas.microsoft.com/office/drawing/2014/main" id="{0971E1E1-48E5-524B-5850-A93652442BA1}"/>
              </a:ext>
            </a:extLst>
          </p:cNvPr>
          <p:cNvSpPr/>
          <p:nvPr/>
        </p:nvSpPr>
        <p:spPr>
          <a:xfrm>
            <a:off x="228600" y="1271239"/>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56065D0-A995-F1AC-D1A9-13488431653D}"/>
              </a:ext>
            </a:extLst>
          </p:cNvPr>
          <p:cNvSpPr/>
          <p:nvPr/>
        </p:nvSpPr>
        <p:spPr>
          <a:xfrm>
            <a:off x="228600" y="3921934"/>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Inpatient with solid fill">
            <a:extLst>
              <a:ext uri="{FF2B5EF4-FFF2-40B4-BE49-F238E27FC236}">
                <a16:creationId xmlns:a16="http://schemas.microsoft.com/office/drawing/2014/main" id="{21E6F28E-535C-BADD-6C5C-326B0790DA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8225" y="4912204"/>
            <a:ext cx="914400" cy="914400"/>
          </a:xfrm>
          <a:prstGeom prst="rect">
            <a:avLst/>
          </a:prstGeom>
        </p:spPr>
      </p:pic>
      <p:sp>
        <p:nvSpPr>
          <p:cNvPr id="24" name="TextBox 23">
            <a:extLst>
              <a:ext uri="{FF2B5EF4-FFF2-40B4-BE49-F238E27FC236}">
                <a16:creationId xmlns:a16="http://schemas.microsoft.com/office/drawing/2014/main" id="{5EBA34E2-F1AF-AB37-EB70-3ABFDC505B26}"/>
              </a:ext>
            </a:extLst>
          </p:cNvPr>
          <p:cNvSpPr txBox="1"/>
          <p:nvPr/>
        </p:nvSpPr>
        <p:spPr>
          <a:xfrm>
            <a:off x="3395661" y="4546553"/>
            <a:ext cx="2209800" cy="307777"/>
          </a:xfrm>
          <a:prstGeom prst="rect">
            <a:avLst/>
          </a:prstGeom>
          <a:noFill/>
        </p:spPr>
        <p:txBody>
          <a:bodyPr wrap="square" rtlCol="0">
            <a:spAutoFit/>
          </a:bodyPr>
          <a:lstStyle/>
          <a:p>
            <a:r>
              <a:rPr lang="en-US" dirty="0"/>
              <a:t>See who gets outcome</a:t>
            </a:r>
          </a:p>
        </p:txBody>
      </p:sp>
      <p:pic>
        <p:nvPicPr>
          <p:cNvPr id="25" name="Graphic 24" descr="Inpatient with solid fill">
            <a:extLst>
              <a:ext uri="{FF2B5EF4-FFF2-40B4-BE49-F238E27FC236}">
                <a16:creationId xmlns:a16="http://schemas.microsoft.com/office/drawing/2014/main" id="{95743294-BCB6-CC67-4B49-74A6EBFD34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0674" y="1909036"/>
            <a:ext cx="409575" cy="409575"/>
          </a:xfrm>
          <a:prstGeom prst="rect">
            <a:avLst/>
          </a:prstGeom>
        </p:spPr>
      </p:pic>
      <p:cxnSp>
        <p:nvCxnSpPr>
          <p:cNvPr id="27" name="Straight Arrow Connector 26">
            <a:extLst>
              <a:ext uri="{FF2B5EF4-FFF2-40B4-BE49-F238E27FC236}">
                <a16:creationId xmlns:a16="http://schemas.microsoft.com/office/drawing/2014/main" id="{50503F39-FC90-0236-9309-1CCC3B283E84}"/>
              </a:ext>
            </a:extLst>
          </p:cNvPr>
          <p:cNvCxnSpPr>
            <a:cxnSpLocks/>
          </p:cNvCxnSpPr>
          <p:nvPr/>
        </p:nvCxnSpPr>
        <p:spPr>
          <a:xfrm>
            <a:off x="3076575" y="4854330"/>
            <a:ext cx="2733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C4B7363-F487-D1E0-0397-8A375E065E56}"/>
              </a:ext>
            </a:extLst>
          </p:cNvPr>
          <p:cNvCxnSpPr>
            <a:cxnSpLocks/>
          </p:cNvCxnSpPr>
          <p:nvPr/>
        </p:nvCxnSpPr>
        <p:spPr>
          <a:xfrm flipH="1">
            <a:off x="2895600" y="1828800"/>
            <a:ext cx="1500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924375-020E-9829-94AC-F9B459A159CA}"/>
              </a:ext>
            </a:extLst>
          </p:cNvPr>
          <p:cNvCxnSpPr>
            <a:cxnSpLocks/>
          </p:cNvCxnSpPr>
          <p:nvPr/>
        </p:nvCxnSpPr>
        <p:spPr>
          <a:xfrm flipH="1">
            <a:off x="2895600" y="3007533"/>
            <a:ext cx="1500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0707416-A740-C2D4-AC27-5B99F7E7FA3E}"/>
              </a:ext>
            </a:extLst>
          </p:cNvPr>
          <p:cNvSpPr txBox="1"/>
          <p:nvPr/>
        </p:nvSpPr>
        <p:spPr>
          <a:xfrm>
            <a:off x="1543050" y="1985108"/>
            <a:ext cx="3305175" cy="307777"/>
          </a:xfrm>
          <a:prstGeom prst="rect">
            <a:avLst/>
          </a:prstGeom>
          <a:noFill/>
        </p:spPr>
        <p:txBody>
          <a:bodyPr wrap="square" rtlCol="0">
            <a:spAutoFit/>
          </a:bodyPr>
          <a:lstStyle/>
          <a:p>
            <a:r>
              <a:rPr lang="en-US" dirty="0"/>
              <a:t>See what happened before outcome</a:t>
            </a:r>
          </a:p>
        </p:txBody>
      </p:sp>
      <p:sp>
        <p:nvSpPr>
          <p:cNvPr id="3" name="TextBox 2">
            <a:extLst>
              <a:ext uri="{FF2B5EF4-FFF2-40B4-BE49-F238E27FC236}">
                <a16:creationId xmlns:a16="http://schemas.microsoft.com/office/drawing/2014/main" id="{2FA72EBF-90CE-5342-E44F-84B60A0F0079}"/>
              </a:ext>
            </a:extLst>
          </p:cNvPr>
          <p:cNvSpPr txBox="1"/>
          <p:nvPr/>
        </p:nvSpPr>
        <p:spPr>
          <a:xfrm>
            <a:off x="300037" y="3504576"/>
            <a:ext cx="8743950"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Less problematic but index for non-outcomes still unclear.</a:t>
            </a:r>
          </a:p>
          <a:p>
            <a:endParaRPr lang="en-US" dirty="0"/>
          </a:p>
          <a:p>
            <a:r>
              <a:rPr lang="en-US" dirty="0"/>
              <a:t>Reps, J.M., Ryan, P.B., </a:t>
            </a:r>
            <a:r>
              <a:rPr lang="en-US" dirty="0" err="1"/>
              <a:t>Rijnbeek</a:t>
            </a:r>
            <a:r>
              <a:rPr lang="en-US" dirty="0"/>
              <a:t>, P.R. </a:t>
            </a:r>
            <a:r>
              <a:rPr lang="en-US" i="1" dirty="0"/>
              <a:t>et al.</a:t>
            </a:r>
            <a:r>
              <a:rPr lang="en-US" dirty="0"/>
              <a:t> Design matters in patient-level prediction: evaluation of a cohort vs. case-control design when developing predictive models in observational healthcare datasets. </a:t>
            </a:r>
            <a:r>
              <a:rPr lang="en-US" i="1" dirty="0"/>
              <a:t>J Big Data</a:t>
            </a:r>
            <a:r>
              <a:rPr lang="en-US" dirty="0"/>
              <a:t> </a:t>
            </a:r>
            <a:r>
              <a:rPr lang="en-US" b="1" dirty="0"/>
              <a:t>8</a:t>
            </a:r>
            <a:r>
              <a:rPr lang="en-US" dirty="0"/>
              <a:t>, 108 (2021). https://</a:t>
            </a:r>
            <a:r>
              <a:rPr lang="en-US" dirty="0" err="1"/>
              <a:t>doi.org</a:t>
            </a:r>
            <a:r>
              <a:rPr lang="en-US" dirty="0"/>
              <a:t>/10.1186/s40537-021-00501-2</a:t>
            </a:r>
          </a:p>
        </p:txBody>
      </p:sp>
      <p:sp>
        <p:nvSpPr>
          <p:cNvPr id="5" name="TextBox 4">
            <a:extLst>
              <a:ext uri="{FF2B5EF4-FFF2-40B4-BE49-F238E27FC236}">
                <a16:creationId xmlns:a16="http://schemas.microsoft.com/office/drawing/2014/main" id="{AA4282AD-76C4-5E3A-F93A-76075585FA00}"/>
              </a:ext>
            </a:extLst>
          </p:cNvPr>
          <p:cNvSpPr txBox="1"/>
          <p:nvPr/>
        </p:nvSpPr>
        <p:spPr>
          <a:xfrm>
            <a:off x="475469" y="6336452"/>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BP: Generally recommended to use cohort design</a:t>
            </a:r>
          </a:p>
        </p:txBody>
      </p:sp>
    </p:spTree>
    <p:extLst>
      <p:ext uri="{BB962C8B-B14F-4D97-AF65-F5344CB8AC3E}">
        <p14:creationId xmlns:p14="http://schemas.microsoft.com/office/powerpoint/2010/main" val="1977743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E901-38BB-4377-2D99-C4F99B1DED32}"/>
              </a:ext>
            </a:extLst>
          </p:cNvPr>
          <p:cNvSpPr>
            <a:spLocks noGrp="1"/>
          </p:cNvSpPr>
          <p:nvPr>
            <p:ph type="title"/>
          </p:nvPr>
        </p:nvSpPr>
        <p:spPr/>
        <p:txBody>
          <a:bodyPr/>
          <a:lstStyle/>
          <a:p>
            <a:r>
              <a:rPr lang="en-US" dirty="0"/>
              <a:t>Extracting labelled data</a:t>
            </a:r>
          </a:p>
        </p:txBody>
      </p:sp>
      <p:sp>
        <p:nvSpPr>
          <p:cNvPr id="4" name="Slide Number Placeholder 3">
            <a:extLst>
              <a:ext uri="{FF2B5EF4-FFF2-40B4-BE49-F238E27FC236}">
                <a16:creationId xmlns:a16="http://schemas.microsoft.com/office/drawing/2014/main" id="{DD89D908-A63A-B4F4-E03E-ECDD0957C36B}"/>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35</a:t>
            </a:fld>
            <a:endParaRPr lang="en-US" sz="1200" dirty="0">
              <a:solidFill>
                <a:srgbClr val="20425A"/>
              </a:solidFill>
              <a:latin typeface="Calibri"/>
              <a:ea typeface="Calibri"/>
              <a:cs typeface="Calibri"/>
              <a:sym typeface="Calibri"/>
            </a:endParaRPr>
          </a:p>
        </p:txBody>
      </p:sp>
      <p:graphicFrame>
        <p:nvGraphicFramePr>
          <p:cNvPr id="5" name="Diagram 4">
            <a:extLst>
              <a:ext uri="{FF2B5EF4-FFF2-40B4-BE49-F238E27FC236}">
                <a16:creationId xmlns:a16="http://schemas.microsoft.com/office/drawing/2014/main" id="{77F0C94E-C459-09BE-1FFB-E6769821B98C}"/>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5893064D-71A6-4B49-72F2-100F2671B36F}"/>
              </a:ext>
            </a:extLst>
          </p:cNvPr>
          <p:cNvSpPr txBox="1"/>
          <p:nvPr/>
        </p:nvSpPr>
        <p:spPr>
          <a:xfrm>
            <a:off x="457200" y="5311454"/>
            <a:ext cx="8229600" cy="523220"/>
          </a:xfrm>
          <a:prstGeom prst="rect">
            <a:avLst/>
          </a:prstGeom>
          <a:noFill/>
        </p:spPr>
        <p:txBody>
          <a:bodyPr wrap="square">
            <a:spAutoFit/>
          </a:bodyPr>
          <a:lstStyle/>
          <a:p>
            <a:pPr marL="152400" indent="0">
              <a:buNone/>
            </a:pPr>
            <a:r>
              <a:rPr lang="en-US" dirty="0"/>
              <a:t>We find people in the data who historically match our </a:t>
            </a:r>
            <a:r>
              <a:rPr lang="en-US" b="1" dirty="0"/>
              <a:t>target population</a:t>
            </a:r>
            <a:r>
              <a:rPr lang="en-US" dirty="0"/>
              <a:t> and we follow them for the </a:t>
            </a:r>
            <a:r>
              <a:rPr lang="en-US" b="1" dirty="0"/>
              <a:t>time-at-risk</a:t>
            </a:r>
            <a:r>
              <a:rPr lang="en-US" dirty="0"/>
              <a:t> to see whether they had the </a:t>
            </a:r>
            <a:r>
              <a:rPr lang="en-US" b="1" dirty="0"/>
              <a:t>outcome</a:t>
            </a:r>
            <a:r>
              <a:rPr lang="en-US" dirty="0"/>
              <a:t> or not.</a:t>
            </a:r>
          </a:p>
        </p:txBody>
      </p:sp>
      <p:pic>
        <p:nvPicPr>
          <p:cNvPr id="10" name="Graphic 9" descr="Group of men with solid fill">
            <a:extLst>
              <a:ext uri="{FF2B5EF4-FFF2-40B4-BE49-F238E27FC236}">
                <a16:creationId xmlns:a16="http://schemas.microsoft.com/office/drawing/2014/main" id="{A546501D-E6ED-1E62-6AC8-9F5D182C49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5563" y="3538526"/>
            <a:ext cx="914400" cy="914400"/>
          </a:xfrm>
          <a:prstGeom prst="rect">
            <a:avLst/>
          </a:prstGeom>
        </p:spPr>
      </p:pic>
      <p:sp>
        <p:nvSpPr>
          <p:cNvPr id="11" name="Right Arrow 10">
            <a:extLst>
              <a:ext uri="{FF2B5EF4-FFF2-40B4-BE49-F238E27FC236}">
                <a16:creationId xmlns:a16="http://schemas.microsoft.com/office/drawing/2014/main" id="{20786C1A-8E93-E83C-5628-31B0CF80DDFB}"/>
              </a:ext>
            </a:extLst>
          </p:cNvPr>
          <p:cNvSpPr/>
          <p:nvPr/>
        </p:nvSpPr>
        <p:spPr>
          <a:xfrm>
            <a:off x="1576388" y="4397054"/>
            <a:ext cx="6019800" cy="11174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D71FACA-EBB3-179B-B53F-853FE4BB512A}"/>
              </a:ext>
            </a:extLst>
          </p:cNvPr>
          <p:cNvSpPr txBox="1"/>
          <p:nvPr/>
        </p:nvSpPr>
        <p:spPr>
          <a:xfrm>
            <a:off x="2109788" y="4605327"/>
            <a:ext cx="2209800" cy="307777"/>
          </a:xfrm>
          <a:prstGeom prst="rect">
            <a:avLst/>
          </a:prstGeom>
          <a:noFill/>
        </p:spPr>
        <p:txBody>
          <a:bodyPr wrap="square" rtlCol="0">
            <a:spAutoFit/>
          </a:bodyPr>
          <a:lstStyle/>
          <a:p>
            <a:r>
              <a:rPr lang="en-US" dirty="0"/>
              <a:t>People at risk (Target)</a:t>
            </a:r>
          </a:p>
        </p:txBody>
      </p:sp>
      <p:sp>
        <p:nvSpPr>
          <p:cNvPr id="13" name="TextBox 12">
            <a:extLst>
              <a:ext uri="{FF2B5EF4-FFF2-40B4-BE49-F238E27FC236}">
                <a16:creationId xmlns:a16="http://schemas.microsoft.com/office/drawing/2014/main" id="{5A092CA4-E5E0-557A-6EAF-BEAA1A4A4158}"/>
              </a:ext>
            </a:extLst>
          </p:cNvPr>
          <p:cNvSpPr txBox="1"/>
          <p:nvPr/>
        </p:nvSpPr>
        <p:spPr>
          <a:xfrm>
            <a:off x="276225" y="2647597"/>
            <a:ext cx="2057400" cy="307777"/>
          </a:xfrm>
          <a:prstGeom prst="rect">
            <a:avLst/>
          </a:prstGeom>
          <a:noFill/>
        </p:spPr>
        <p:txBody>
          <a:bodyPr wrap="square" rtlCol="0">
            <a:spAutoFit/>
          </a:bodyPr>
          <a:lstStyle/>
          <a:p>
            <a:r>
              <a:rPr lang="en-US" b="1" dirty="0"/>
              <a:t>Cohort Design</a:t>
            </a:r>
          </a:p>
        </p:txBody>
      </p:sp>
      <p:sp>
        <p:nvSpPr>
          <p:cNvPr id="14" name="Rectangle 13">
            <a:extLst>
              <a:ext uri="{FF2B5EF4-FFF2-40B4-BE49-F238E27FC236}">
                <a16:creationId xmlns:a16="http://schemas.microsoft.com/office/drawing/2014/main" id="{6FE0E905-FAF1-BA9A-BD88-D2E4BBD18C6A}"/>
              </a:ext>
            </a:extLst>
          </p:cNvPr>
          <p:cNvSpPr/>
          <p:nvPr/>
        </p:nvSpPr>
        <p:spPr>
          <a:xfrm>
            <a:off x="204788" y="2520320"/>
            <a:ext cx="8763000" cy="2438400"/>
          </a:xfrm>
          <a:prstGeom prst="rect">
            <a:avLst/>
          </a:prstGeom>
          <a:solidFill>
            <a:srgbClr val="4F81BD">
              <a:alpha val="1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Inpatient with solid fill">
            <a:extLst>
              <a:ext uri="{FF2B5EF4-FFF2-40B4-BE49-F238E27FC236}">
                <a16:creationId xmlns:a16="http://schemas.microsoft.com/office/drawing/2014/main" id="{FB3EC45B-FF4F-D68D-3C2A-F6B8639EF8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24413" y="3510590"/>
            <a:ext cx="914400" cy="914400"/>
          </a:xfrm>
          <a:prstGeom prst="rect">
            <a:avLst/>
          </a:prstGeom>
        </p:spPr>
      </p:pic>
      <p:sp>
        <p:nvSpPr>
          <p:cNvPr id="16" name="TextBox 15">
            <a:extLst>
              <a:ext uri="{FF2B5EF4-FFF2-40B4-BE49-F238E27FC236}">
                <a16:creationId xmlns:a16="http://schemas.microsoft.com/office/drawing/2014/main" id="{608D4FB4-6855-F2B3-B096-454B4FD6127A}"/>
              </a:ext>
            </a:extLst>
          </p:cNvPr>
          <p:cNvSpPr txBox="1"/>
          <p:nvPr/>
        </p:nvSpPr>
        <p:spPr>
          <a:xfrm>
            <a:off x="3371849" y="3144939"/>
            <a:ext cx="2209800" cy="307777"/>
          </a:xfrm>
          <a:prstGeom prst="rect">
            <a:avLst/>
          </a:prstGeom>
          <a:noFill/>
        </p:spPr>
        <p:txBody>
          <a:bodyPr wrap="square" rtlCol="0">
            <a:spAutoFit/>
          </a:bodyPr>
          <a:lstStyle/>
          <a:p>
            <a:r>
              <a:rPr lang="en-US" dirty="0"/>
              <a:t>See who gets outcome</a:t>
            </a:r>
          </a:p>
        </p:txBody>
      </p:sp>
      <p:cxnSp>
        <p:nvCxnSpPr>
          <p:cNvPr id="17" name="Straight Arrow Connector 16">
            <a:extLst>
              <a:ext uri="{FF2B5EF4-FFF2-40B4-BE49-F238E27FC236}">
                <a16:creationId xmlns:a16="http://schemas.microsoft.com/office/drawing/2014/main" id="{6B6BEBE1-1CD2-937D-C99A-2B8796C121BF}"/>
              </a:ext>
            </a:extLst>
          </p:cNvPr>
          <p:cNvCxnSpPr>
            <a:cxnSpLocks/>
          </p:cNvCxnSpPr>
          <p:nvPr/>
        </p:nvCxnSpPr>
        <p:spPr>
          <a:xfrm>
            <a:off x="3052763" y="3452716"/>
            <a:ext cx="2733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019D3ED-41C5-8319-4BBA-874D1A45C708}"/>
              </a:ext>
            </a:extLst>
          </p:cNvPr>
          <p:cNvSpPr txBox="1"/>
          <p:nvPr/>
        </p:nvSpPr>
        <p:spPr>
          <a:xfrm>
            <a:off x="5641182" y="2307972"/>
            <a:ext cx="3429000" cy="116955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dirty="0"/>
              <a:t>How to address loss to follow-up?</a:t>
            </a:r>
          </a:p>
          <a:p>
            <a:pPr marL="285750" indent="-285750">
              <a:buFont typeface="Arial" panose="020B0604020202020204" pitchFamily="34" charset="0"/>
              <a:buChar char="•"/>
            </a:pPr>
            <a:r>
              <a:rPr lang="en-US" dirty="0"/>
              <a:t>What predictors to include?</a:t>
            </a:r>
          </a:p>
          <a:p>
            <a:pPr marL="285750" indent="-285750">
              <a:buFont typeface="Arial" panose="020B0604020202020204" pitchFamily="34" charset="0"/>
              <a:buChar char="•"/>
            </a:pPr>
            <a:r>
              <a:rPr lang="en-US" dirty="0"/>
              <a:t>Binary outcome or survival model?</a:t>
            </a:r>
          </a:p>
          <a:p>
            <a:pPr marL="285750" indent="-285750">
              <a:buFont typeface="Arial" panose="020B0604020202020204" pitchFamily="34" charset="0"/>
              <a:buChar char="•"/>
            </a:pPr>
            <a:r>
              <a:rPr lang="en-US" dirty="0"/>
              <a:t>Other PROBAST</a:t>
            </a:r>
          </a:p>
          <a:p>
            <a:endParaRPr lang="en-US" dirty="0"/>
          </a:p>
        </p:txBody>
      </p:sp>
    </p:spTree>
    <p:extLst>
      <p:ext uri="{BB962C8B-B14F-4D97-AF65-F5344CB8AC3E}">
        <p14:creationId xmlns:p14="http://schemas.microsoft.com/office/powerpoint/2010/main" val="1482812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26710-8E6D-259B-9500-5A884B1ED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D87E3-7A53-F85C-EF63-357FAB640314}"/>
              </a:ext>
            </a:extLst>
          </p:cNvPr>
          <p:cNvSpPr>
            <a:spLocks noGrp="1"/>
          </p:cNvSpPr>
          <p:nvPr>
            <p:ph type="title"/>
          </p:nvPr>
        </p:nvSpPr>
        <p:spPr/>
        <p:txBody>
          <a:bodyPr/>
          <a:lstStyle/>
          <a:p>
            <a:r>
              <a:rPr lang="en-US" dirty="0"/>
              <a:t>Predictors</a:t>
            </a:r>
          </a:p>
        </p:txBody>
      </p:sp>
      <p:sp>
        <p:nvSpPr>
          <p:cNvPr id="4" name="Slide Number Placeholder 3">
            <a:extLst>
              <a:ext uri="{FF2B5EF4-FFF2-40B4-BE49-F238E27FC236}">
                <a16:creationId xmlns:a16="http://schemas.microsoft.com/office/drawing/2014/main" id="{93BEC659-3481-DAC1-8519-9522B3F04D17}"/>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36</a:t>
            </a:fld>
            <a:endParaRPr lang="en-US" sz="1200" dirty="0">
              <a:solidFill>
                <a:srgbClr val="20425A"/>
              </a:solidFill>
              <a:latin typeface="Calibri"/>
              <a:ea typeface="Calibri"/>
              <a:cs typeface="Calibri"/>
              <a:sym typeface="Calibri"/>
            </a:endParaRPr>
          </a:p>
        </p:txBody>
      </p:sp>
      <p:graphicFrame>
        <p:nvGraphicFramePr>
          <p:cNvPr id="5" name="Diagram 4">
            <a:extLst>
              <a:ext uri="{FF2B5EF4-FFF2-40B4-BE49-F238E27FC236}">
                <a16:creationId xmlns:a16="http://schemas.microsoft.com/office/drawing/2014/main" id="{3D486A56-5DAD-3055-04C1-E7018CC6EFD0}"/>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2FE6026-7884-6825-EC5D-E4D414C7247F}"/>
              </a:ext>
            </a:extLst>
          </p:cNvPr>
          <p:cNvSpPr txBox="1"/>
          <p:nvPr/>
        </p:nvSpPr>
        <p:spPr>
          <a:xfrm>
            <a:off x="838200" y="3429000"/>
            <a:ext cx="4343400" cy="738664"/>
          </a:xfrm>
          <a:prstGeom prst="rect">
            <a:avLst/>
          </a:prstGeom>
          <a:noFill/>
        </p:spPr>
        <p:txBody>
          <a:bodyPr wrap="square" rtlCol="0">
            <a:spAutoFit/>
          </a:bodyPr>
          <a:lstStyle/>
          <a:p>
            <a:pPr marL="285750" indent="-285750">
              <a:buFontTx/>
              <a:buChar char="-"/>
            </a:pPr>
            <a:r>
              <a:rPr lang="en-US" dirty="0" err="1"/>
              <a:t>FeatureExtraction</a:t>
            </a:r>
            <a:r>
              <a:rPr lang="en-US" dirty="0"/>
              <a:t> library</a:t>
            </a:r>
          </a:p>
          <a:p>
            <a:pPr marL="285750" indent="-285750">
              <a:buFontTx/>
              <a:buChar char="-"/>
            </a:pPr>
            <a:r>
              <a:rPr lang="en-US" dirty="0"/>
              <a:t>Cohorts as features – constrained set</a:t>
            </a:r>
          </a:p>
          <a:p>
            <a:pPr marL="285750" indent="-285750">
              <a:buFontTx/>
              <a:buChar char="-"/>
            </a:pPr>
            <a:r>
              <a:rPr lang="en-US" dirty="0"/>
              <a:t>Feature engineering</a:t>
            </a:r>
          </a:p>
        </p:txBody>
      </p:sp>
      <p:pic>
        <p:nvPicPr>
          <p:cNvPr id="7170" name="Picture 2" descr="The Concise Guide to Feature Engineering for Better Model Performance -  MachineLearningMastery.com">
            <a:extLst>
              <a:ext uri="{FF2B5EF4-FFF2-40B4-BE49-F238E27FC236}">
                <a16:creationId xmlns:a16="http://schemas.microsoft.com/office/drawing/2014/main" id="{04103150-01BA-F8A3-C681-0C9BA33C7F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3137" y="4402459"/>
            <a:ext cx="4800600" cy="185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205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30DF-32E4-9A26-78CF-3731BCC148FF}"/>
              </a:ext>
            </a:extLst>
          </p:cNvPr>
          <p:cNvSpPr>
            <a:spLocks noGrp="1"/>
          </p:cNvSpPr>
          <p:nvPr>
            <p:ph type="title"/>
          </p:nvPr>
        </p:nvSpPr>
        <p:spPr/>
        <p:txBody>
          <a:bodyPr/>
          <a:lstStyle/>
          <a:p>
            <a:r>
              <a:rPr lang="en-US" dirty="0"/>
              <a:t>Create labelled data using retrospective cohort design</a:t>
            </a:r>
          </a:p>
        </p:txBody>
      </p:sp>
      <p:sp>
        <p:nvSpPr>
          <p:cNvPr id="4" name="Slide Number Placeholder 3">
            <a:extLst>
              <a:ext uri="{FF2B5EF4-FFF2-40B4-BE49-F238E27FC236}">
                <a16:creationId xmlns:a16="http://schemas.microsoft.com/office/drawing/2014/main" id="{9E731611-0137-9075-8ACB-E115A8C8D564}"/>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37</a:t>
            </a:fld>
            <a:endParaRPr lang="en-US" sz="1200" dirty="0">
              <a:solidFill>
                <a:srgbClr val="20425A"/>
              </a:solidFill>
              <a:latin typeface="Calibri"/>
              <a:ea typeface="Calibri"/>
              <a:cs typeface="Calibri"/>
              <a:sym typeface="Calibri"/>
            </a:endParaRPr>
          </a:p>
        </p:txBody>
      </p:sp>
      <p:graphicFrame>
        <p:nvGraphicFramePr>
          <p:cNvPr id="6" name="Diagram 5">
            <a:extLst>
              <a:ext uri="{FF2B5EF4-FFF2-40B4-BE49-F238E27FC236}">
                <a16:creationId xmlns:a16="http://schemas.microsoft.com/office/drawing/2014/main" id="{A51DA397-E4F3-5F06-2F37-4300FA551346}"/>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09A8507-CB8E-1292-994D-1896A0B0BAF4}"/>
              </a:ext>
            </a:extLst>
          </p:cNvPr>
          <p:cNvSpPr txBox="1"/>
          <p:nvPr/>
        </p:nvSpPr>
        <p:spPr>
          <a:xfrm>
            <a:off x="1763688" y="2924944"/>
            <a:ext cx="6048672" cy="2677656"/>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Data is extracted from the OMOP CDM using the Feature Extraction R-Package.</a:t>
            </a:r>
            <a:endParaRPr lang="en-US" altLang="en-US" sz="1400" b="1" dirty="0"/>
          </a:p>
          <a:p>
            <a:endParaRPr lang="en-US" altLang="en-US" sz="1400" b="1" dirty="0"/>
          </a:p>
          <a:p>
            <a:r>
              <a:rPr lang="en-US" altLang="en-US" sz="1400" dirty="0"/>
              <a:t>This allows for specification of the candidate predictors and time windows.</a:t>
            </a:r>
          </a:p>
        </p:txBody>
      </p:sp>
      <p:pic>
        <p:nvPicPr>
          <p:cNvPr id="8" name="Picture 7">
            <a:extLst>
              <a:ext uri="{FF2B5EF4-FFF2-40B4-BE49-F238E27FC236}">
                <a16:creationId xmlns:a16="http://schemas.microsoft.com/office/drawing/2014/main" id="{74951266-4E79-BB2D-88E0-C2F0532C08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5619" y="3044083"/>
            <a:ext cx="3637570" cy="1592741"/>
          </a:xfrm>
          <a:prstGeom prst="rect">
            <a:avLst/>
          </a:prstGeom>
        </p:spPr>
      </p:pic>
    </p:spTree>
    <p:extLst>
      <p:ext uri="{BB962C8B-B14F-4D97-AF65-F5344CB8AC3E}">
        <p14:creationId xmlns:p14="http://schemas.microsoft.com/office/powerpoint/2010/main" val="3596587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95CEF-AE16-0DF4-FA04-17467FF85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91F5A-7A8B-8ACA-7B76-BA9921F79E4E}"/>
              </a:ext>
            </a:extLst>
          </p:cNvPr>
          <p:cNvSpPr>
            <a:spLocks noGrp="1"/>
          </p:cNvSpPr>
          <p:nvPr>
            <p:ph type="title"/>
          </p:nvPr>
        </p:nvSpPr>
        <p:spPr/>
        <p:txBody>
          <a:bodyPr/>
          <a:lstStyle/>
          <a:p>
            <a:r>
              <a:rPr lang="en-US" dirty="0"/>
              <a:t>Imbalanced labels </a:t>
            </a:r>
          </a:p>
        </p:txBody>
      </p:sp>
      <p:sp>
        <p:nvSpPr>
          <p:cNvPr id="4" name="Slide Number Placeholder 3">
            <a:extLst>
              <a:ext uri="{FF2B5EF4-FFF2-40B4-BE49-F238E27FC236}">
                <a16:creationId xmlns:a16="http://schemas.microsoft.com/office/drawing/2014/main" id="{73496ED6-EA3F-88EF-77F1-FC789C8B185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38</a:t>
            </a:fld>
            <a:endParaRPr lang="en-US" sz="1200" dirty="0">
              <a:solidFill>
                <a:srgbClr val="20425A"/>
              </a:solidFill>
              <a:latin typeface="Calibri"/>
              <a:ea typeface="Calibri"/>
              <a:cs typeface="Calibri"/>
              <a:sym typeface="Calibri"/>
            </a:endParaRPr>
          </a:p>
        </p:txBody>
      </p:sp>
      <p:graphicFrame>
        <p:nvGraphicFramePr>
          <p:cNvPr id="6" name="Diagram 5">
            <a:extLst>
              <a:ext uri="{FF2B5EF4-FFF2-40B4-BE49-F238E27FC236}">
                <a16:creationId xmlns:a16="http://schemas.microsoft.com/office/drawing/2014/main" id="{21BCDE3C-839A-FE61-5A86-F47C12D7E3BB}"/>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9CC3F61-85E1-856F-4C3D-29E741444F59}"/>
              </a:ext>
            </a:extLst>
          </p:cNvPr>
          <p:cNvSpPr txBox="1"/>
          <p:nvPr/>
        </p:nvSpPr>
        <p:spPr>
          <a:xfrm>
            <a:off x="493737" y="2515841"/>
            <a:ext cx="8193063" cy="400110"/>
          </a:xfrm>
          <a:prstGeom prst="rect">
            <a:avLst/>
          </a:prstGeom>
          <a:noFill/>
        </p:spPr>
        <p:txBody>
          <a:bodyPr wrap="square" rtlCol="0">
            <a:spAutoFit/>
          </a:bodyPr>
          <a:lstStyle/>
          <a:p>
            <a:r>
              <a:rPr lang="en-US" sz="2000" dirty="0"/>
              <a:t>Question: Should you do over/under sampling to balance class labels?</a:t>
            </a:r>
          </a:p>
        </p:txBody>
      </p:sp>
      <p:pic>
        <p:nvPicPr>
          <p:cNvPr id="9" name="Picture 8" descr="A close-up of a message&#10;&#10;AI-generated content may be incorrect.">
            <a:extLst>
              <a:ext uri="{FF2B5EF4-FFF2-40B4-BE49-F238E27FC236}">
                <a16:creationId xmlns:a16="http://schemas.microsoft.com/office/drawing/2014/main" id="{95EB296D-34FE-675C-274F-8C332DFEE898}"/>
              </a:ext>
            </a:extLst>
          </p:cNvPr>
          <p:cNvPicPr>
            <a:picLocks noChangeAspect="1"/>
          </p:cNvPicPr>
          <p:nvPr/>
        </p:nvPicPr>
        <p:blipFill>
          <a:blip r:embed="rId7"/>
          <a:stretch>
            <a:fillRect/>
          </a:stretch>
        </p:blipFill>
        <p:spPr>
          <a:xfrm>
            <a:off x="493737" y="4846736"/>
            <a:ext cx="7772400" cy="113689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B54E4D97-A98E-64F5-92B2-0301517EBE66}"/>
              </a:ext>
            </a:extLst>
          </p:cNvPr>
          <p:cNvPicPr>
            <a:picLocks noChangeAspect="1"/>
          </p:cNvPicPr>
          <p:nvPr/>
        </p:nvPicPr>
        <p:blipFill>
          <a:blip r:embed="rId8"/>
          <a:stretch>
            <a:fillRect/>
          </a:stretch>
        </p:blipFill>
        <p:spPr>
          <a:xfrm>
            <a:off x="609600" y="2960715"/>
            <a:ext cx="6775450" cy="1759478"/>
          </a:xfrm>
          <a:prstGeom prst="rect">
            <a:avLst/>
          </a:prstGeom>
        </p:spPr>
      </p:pic>
      <p:sp>
        <p:nvSpPr>
          <p:cNvPr id="12" name="TextBox 11">
            <a:extLst>
              <a:ext uri="{FF2B5EF4-FFF2-40B4-BE49-F238E27FC236}">
                <a16:creationId xmlns:a16="http://schemas.microsoft.com/office/drawing/2014/main" id="{90A40F28-FC34-239D-3C5F-C220ADA0A89D}"/>
              </a:ext>
            </a:extLst>
          </p:cNvPr>
          <p:cNvSpPr txBox="1"/>
          <p:nvPr/>
        </p:nvSpPr>
        <p:spPr>
          <a:xfrm>
            <a:off x="475469" y="6239614"/>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BP: Be careful as can lead to calibration issues</a:t>
            </a:r>
          </a:p>
        </p:txBody>
      </p:sp>
    </p:spTree>
    <p:extLst>
      <p:ext uri="{BB962C8B-B14F-4D97-AF65-F5344CB8AC3E}">
        <p14:creationId xmlns:p14="http://schemas.microsoft.com/office/powerpoint/2010/main" val="1790895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67FE-C0ED-216F-3A0A-0F28A05A09A4}"/>
              </a:ext>
            </a:extLst>
          </p:cNvPr>
          <p:cNvSpPr>
            <a:spLocks noGrp="1"/>
          </p:cNvSpPr>
          <p:nvPr>
            <p:ph type="title"/>
          </p:nvPr>
        </p:nvSpPr>
        <p:spPr/>
        <p:txBody>
          <a:bodyPr/>
          <a:lstStyle/>
          <a:p>
            <a:r>
              <a:rPr lang="en-US" dirty="0"/>
              <a:t>Developing the model</a:t>
            </a:r>
          </a:p>
        </p:txBody>
      </p:sp>
      <p:sp>
        <p:nvSpPr>
          <p:cNvPr id="4" name="Slide Number Placeholder 3">
            <a:extLst>
              <a:ext uri="{FF2B5EF4-FFF2-40B4-BE49-F238E27FC236}">
                <a16:creationId xmlns:a16="http://schemas.microsoft.com/office/drawing/2014/main" id="{191C6039-AE24-9CE9-2D35-3A9B4FE8BA8D}"/>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39</a:t>
            </a:fld>
            <a:endParaRPr lang="en-US" sz="1200" dirty="0">
              <a:solidFill>
                <a:srgbClr val="20425A"/>
              </a:solidFill>
              <a:latin typeface="Calibri"/>
              <a:ea typeface="Calibri"/>
              <a:cs typeface="Calibri"/>
              <a:sym typeface="Calibri"/>
            </a:endParaRPr>
          </a:p>
        </p:txBody>
      </p:sp>
      <p:graphicFrame>
        <p:nvGraphicFramePr>
          <p:cNvPr id="6" name="Diagram 5">
            <a:extLst>
              <a:ext uri="{FF2B5EF4-FFF2-40B4-BE49-F238E27FC236}">
                <a16:creationId xmlns:a16="http://schemas.microsoft.com/office/drawing/2014/main" id="{B9E6874F-CCC8-4719-3795-16D73F0419F9}"/>
              </a:ext>
            </a:extLst>
          </p:cNvPr>
          <p:cNvGraphicFramePr/>
          <p:nvPr>
            <p:extLst>
              <p:ext uri="{D42A27DB-BD31-4B8C-83A1-F6EECF244321}">
                <p14:modId xmlns:p14="http://schemas.microsoft.com/office/powerpoint/2010/main" val="779124697"/>
              </p:ext>
            </p:extLst>
          </p:nvPr>
        </p:nvGraphicFramePr>
        <p:xfrm>
          <a:off x="640356" y="387761"/>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cikit Learn Train test Split Cross Validation | TDS Archive">
            <a:extLst>
              <a:ext uri="{FF2B5EF4-FFF2-40B4-BE49-F238E27FC236}">
                <a16:creationId xmlns:a16="http://schemas.microsoft.com/office/drawing/2014/main" id="{9D34C8DF-9649-E31A-EBDF-AB1D40C87CE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01" t="-300" r="12500" b="38879"/>
          <a:stretch>
            <a:fillRect/>
          </a:stretch>
        </p:blipFill>
        <p:spPr bwMode="auto">
          <a:xfrm>
            <a:off x="381000" y="3276600"/>
            <a:ext cx="8193062" cy="29203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7D455B-2FD6-F945-E43D-14F16BFC7CAD}"/>
              </a:ext>
            </a:extLst>
          </p:cNvPr>
          <p:cNvSpPr txBox="1"/>
          <p:nvPr/>
        </p:nvSpPr>
        <p:spPr>
          <a:xfrm>
            <a:off x="493738" y="1964971"/>
            <a:ext cx="8193062"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Splitting the labelled data into disjoint sets:</a:t>
            </a:r>
          </a:p>
          <a:p>
            <a:pPr marL="285750" indent="-285750">
              <a:buFont typeface="Arial" panose="020B0604020202020204" pitchFamily="34" charset="0"/>
              <a:buChar char="•"/>
            </a:pPr>
            <a:r>
              <a:rPr lang="en-US" sz="2000" dirty="0"/>
              <a:t>Training: Used to develop the model (using cross validation)</a:t>
            </a:r>
          </a:p>
          <a:p>
            <a:pPr marL="285750" indent="-285750">
              <a:buFont typeface="Arial" panose="020B0604020202020204" pitchFamily="34" charset="0"/>
              <a:buChar char="•"/>
            </a:pPr>
            <a:r>
              <a:rPr lang="en-US" sz="2000" dirty="0"/>
              <a:t>Testing: Used to internally evaluate the model</a:t>
            </a:r>
          </a:p>
        </p:txBody>
      </p:sp>
      <p:sp>
        <p:nvSpPr>
          <p:cNvPr id="8" name="TextBox 7">
            <a:extLst>
              <a:ext uri="{FF2B5EF4-FFF2-40B4-BE49-F238E27FC236}">
                <a16:creationId xmlns:a16="http://schemas.microsoft.com/office/drawing/2014/main" id="{020F464A-FD50-01DE-3BA0-BD1E765C800A}"/>
              </a:ext>
            </a:extLst>
          </p:cNvPr>
          <p:cNvSpPr txBox="1"/>
          <p:nvPr/>
        </p:nvSpPr>
        <p:spPr>
          <a:xfrm>
            <a:off x="152400" y="6178490"/>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Cross validation is used to evaluate different hyperparameters</a:t>
            </a:r>
          </a:p>
        </p:txBody>
      </p:sp>
    </p:spTree>
    <p:extLst>
      <p:ext uri="{BB962C8B-B14F-4D97-AF65-F5344CB8AC3E}">
        <p14:creationId xmlns:p14="http://schemas.microsoft.com/office/powerpoint/2010/main" val="3087248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1B5D2-63E2-7A7B-617B-BB216B0BA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D0306-3FF2-B3DA-8E7A-EA07D36BB74A}"/>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B746FCCD-5794-02E7-4F70-01484C313AA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C0570C64-BECB-1BE4-EF3F-D80A33EC3107}"/>
              </a:ext>
            </a:extLst>
          </p:cNvPr>
          <p:cNvGraphicFramePr>
            <a:graphicFrameLocks noGrp="1"/>
          </p:cNvGraphicFramePr>
          <p:nvPr>
            <p:extLst>
              <p:ext uri="{D42A27DB-BD31-4B8C-83A1-F6EECF244321}">
                <p14:modId xmlns:p14="http://schemas.microsoft.com/office/powerpoint/2010/main" val="1711768662"/>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4265464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5A52B-DFF3-B364-F59A-9EAD5D7CDE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2206D-E179-3EC0-A725-D8CFFD4A5C76}"/>
              </a:ext>
            </a:extLst>
          </p:cNvPr>
          <p:cNvSpPr>
            <a:spLocks noGrp="1"/>
          </p:cNvSpPr>
          <p:nvPr>
            <p:ph type="title"/>
          </p:nvPr>
        </p:nvSpPr>
        <p:spPr/>
        <p:txBody>
          <a:bodyPr/>
          <a:lstStyle/>
          <a:p>
            <a:r>
              <a:rPr lang="en-US" dirty="0"/>
              <a:t>Developing the model</a:t>
            </a:r>
          </a:p>
        </p:txBody>
      </p:sp>
      <p:sp>
        <p:nvSpPr>
          <p:cNvPr id="4" name="Slide Number Placeholder 3">
            <a:extLst>
              <a:ext uri="{FF2B5EF4-FFF2-40B4-BE49-F238E27FC236}">
                <a16:creationId xmlns:a16="http://schemas.microsoft.com/office/drawing/2014/main" id="{F3F2E758-B564-9BC4-D0EB-4B8E0A1C246D}"/>
              </a:ext>
            </a:extLst>
          </p:cNvPr>
          <p:cNvSpPr>
            <a:spLocks noGrp="1"/>
          </p:cNvSpPr>
          <p:nvPr>
            <p:ph type="sldNum" idx="12"/>
          </p:nvPr>
        </p:nvSpPr>
        <p:spPr>
          <a:xfrm>
            <a:off x="7010401" y="6492875"/>
            <a:ext cx="2133599" cy="365125"/>
          </a:xfrm>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40</a:t>
            </a:fld>
            <a:endParaRPr lang="en-US" sz="1200" dirty="0">
              <a:solidFill>
                <a:srgbClr val="20425A"/>
              </a:solidFill>
              <a:latin typeface="Calibri"/>
              <a:ea typeface="Calibri"/>
              <a:cs typeface="Calibri"/>
              <a:sym typeface="Calibri"/>
            </a:endParaRPr>
          </a:p>
        </p:txBody>
      </p:sp>
      <p:graphicFrame>
        <p:nvGraphicFramePr>
          <p:cNvPr id="5" name="Diagram 4">
            <a:extLst>
              <a:ext uri="{FF2B5EF4-FFF2-40B4-BE49-F238E27FC236}">
                <a16:creationId xmlns:a16="http://schemas.microsoft.com/office/drawing/2014/main" id="{5B9BCBF9-26BA-C88D-8B7E-B0A4F0F4855C}"/>
              </a:ext>
            </a:extLst>
          </p:cNvPr>
          <p:cNvGraphicFramePr/>
          <p:nvPr>
            <p:extLst>
              <p:ext uri="{D42A27DB-BD31-4B8C-83A1-F6EECF244321}">
                <p14:modId xmlns:p14="http://schemas.microsoft.com/office/powerpoint/2010/main" val="59150595"/>
              </p:ext>
            </p:extLst>
          </p:nvPr>
        </p:nvGraphicFramePr>
        <p:xfrm>
          <a:off x="640356" y="387761"/>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86BCEE1-0ABB-7CAF-0309-95076646D83B}"/>
              </a:ext>
            </a:extLst>
          </p:cNvPr>
          <p:cNvSpPr/>
          <p:nvPr/>
        </p:nvSpPr>
        <p:spPr>
          <a:xfrm>
            <a:off x="1019116" y="1902495"/>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86A53F-AE25-29BE-155B-8BADD48EB7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5400" y="2472358"/>
            <a:ext cx="3015863" cy="1295274"/>
          </a:xfrm>
          <a:prstGeom prst="rect">
            <a:avLst/>
          </a:prstGeom>
        </p:spPr>
      </p:pic>
      <p:sp>
        <p:nvSpPr>
          <p:cNvPr id="8" name="Rectangle 7">
            <a:extLst>
              <a:ext uri="{FF2B5EF4-FFF2-40B4-BE49-F238E27FC236}">
                <a16:creationId xmlns:a16="http://schemas.microsoft.com/office/drawing/2014/main" id="{A28A2A79-E6FA-F39A-8ADA-B81D3AC7B984}"/>
              </a:ext>
            </a:extLst>
          </p:cNvPr>
          <p:cNvSpPr/>
          <p:nvPr/>
        </p:nvSpPr>
        <p:spPr>
          <a:xfrm>
            <a:off x="1019116" y="1910110"/>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1416A0-E0AD-8514-C6D3-936F8634EE3D}"/>
              </a:ext>
            </a:extLst>
          </p:cNvPr>
          <p:cNvSpPr txBox="1"/>
          <p:nvPr/>
        </p:nvSpPr>
        <p:spPr>
          <a:xfrm>
            <a:off x="1316598" y="1844598"/>
            <a:ext cx="3062890" cy="369332"/>
          </a:xfrm>
          <a:prstGeom prst="rect">
            <a:avLst/>
          </a:prstGeom>
          <a:noFill/>
        </p:spPr>
        <p:txBody>
          <a:bodyPr wrap="square" rtlCol="0">
            <a:spAutoFit/>
          </a:bodyPr>
          <a:lstStyle/>
          <a:p>
            <a:r>
              <a:rPr lang="en-US" dirty="0"/>
              <a:t>Regularized Logistic Regression</a:t>
            </a:r>
          </a:p>
        </p:txBody>
      </p:sp>
      <p:sp>
        <p:nvSpPr>
          <p:cNvPr id="10" name="Rectangle 9">
            <a:extLst>
              <a:ext uri="{FF2B5EF4-FFF2-40B4-BE49-F238E27FC236}">
                <a16:creationId xmlns:a16="http://schemas.microsoft.com/office/drawing/2014/main" id="{DC07353C-7363-901D-92D6-1E5E9F89205D}"/>
              </a:ext>
            </a:extLst>
          </p:cNvPr>
          <p:cNvSpPr/>
          <p:nvPr/>
        </p:nvSpPr>
        <p:spPr>
          <a:xfrm>
            <a:off x="4800870" y="1902495"/>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CAD4BE-91C3-B370-97CD-93A094A741C9}"/>
              </a:ext>
            </a:extLst>
          </p:cNvPr>
          <p:cNvSpPr/>
          <p:nvPr/>
        </p:nvSpPr>
        <p:spPr>
          <a:xfrm>
            <a:off x="4800870" y="1910110"/>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17C41BB-1B03-F12B-2762-2E1442FA1884}"/>
              </a:ext>
            </a:extLst>
          </p:cNvPr>
          <p:cNvSpPr txBox="1"/>
          <p:nvPr/>
        </p:nvSpPr>
        <p:spPr>
          <a:xfrm>
            <a:off x="4767973" y="1844598"/>
            <a:ext cx="3354391" cy="369332"/>
          </a:xfrm>
          <a:prstGeom prst="rect">
            <a:avLst/>
          </a:prstGeom>
          <a:noFill/>
        </p:spPr>
        <p:txBody>
          <a:bodyPr wrap="square" rtlCol="0">
            <a:spAutoFit/>
          </a:bodyPr>
          <a:lstStyle/>
          <a:p>
            <a:pPr algn="ctr"/>
            <a:r>
              <a:rPr lang="en-US"/>
              <a:t>Random Forest</a:t>
            </a:r>
            <a:endParaRPr lang="en-US" dirty="0"/>
          </a:p>
        </p:txBody>
      </p:sp>
      <p:sp>
        <p:nvSpPr>
          <p:cNvPr id="13" name="Rectangle 12">
            <a:extLst>
              <a:ext uri="{FF2B5EF4-FFF2-40B4-BE49-F238E27FC236}">
                <a16:creationId xmlns:a16="http://schemas.microsoft.com/office/drawing/2014/main" id="{5946D376-ADE4-FD11-D6BC-457C916DE373}"/>
              </a:ext>
            </a:extLst>
          </p:cNvPr>
          <p:cNvSpPr/>
          <p:nvPr/>
        </p:nvSpPr>
        <p:spPr>
          <a:xfrm>
            <a:off x="1037196" y="4229099"/>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2D24BE-1C4F-3D13-67BC-51EC40C48ED0}"/>
              </a:ext>
            </a:extLst>
          </p:cNvPr>
          <p:cNvSpPr/>
          <p:nvPr/>
        </p:nvSpPr>
        <p:spPr>
          <a:xfrm>
            <a:off x="1037196" y="4224734"/>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D97D36C-2F82-676A-3A1B-F5ED372F64BA}"/>
              </a:ext>
            </a:extLst>
          </p:cNvPr>
          <p:cNvSpPr txBox="1"/>
          <p:nvPr/>
        </p:nvSpPr>
        <p:spPr>
          <a:xfrm>
            <a:off x="1316598" y="4178653"/>
            <a:ext cx="3062890" cy="369332"/>
          </a:xfrm>
          <a:prstGeom prst="rect">
            <a:avLst/>
          </a:prstGeom>
          <a:noFill/>
        </p:spPr>
        <p:txBody>
          <a:bodyPr wrap="square" rtlCol="0">
            <a:spAutoFit/>
          </a:bodyPr>
          <a:lstStyle/>
          <a:p>
            <a:r>
              <a:rPr lang="en-US" dirty="0"/>
              <a:t>Gradient Boosting Machines</a:t>
            </a:r>
          </a:p>
        </p:txBody>
      </p:sp>
      <p:pic>
        <p:nvPicPr>
          <p:cNvPr id="16" name="Picture 15">
            <a:extLst>
              <a:ext uri="{FF2B5EF4-FFF2-40B4-BE49-F238E27FC236}">
                <a16:creationId xmlns:a16="http://schemas.microsoft.com/office/drawing/2014/main" id="{CC64D723-7D08-D732-319A-0523FB027E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0897" y="2215773"/>
            <a:ext cx="2732800" cy="1871153"/>
          </a:xfrm>
          <a:prstGeom prst="rect">
            <a:avLst/>
          </a:prstGeom>
        </p:spPr>
      </p:pic>
      <p:pic>
        <p:nvPicPr>
          <p:cNvPr id="17" name="Picture 16">
            <a:extLst>
              <a:ext uri="{FF2B5EF4-FFF2-40B4-BE49-F238E27FC236}">
                <a16:creationId xmlns:a16="http://schemas.microsoft.com/office/drawing/2014/main" id="{9A877EC3-9A9C-D7D7-5BF0-8EF6BFC005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6660" y="4738044"/>
            <a:ext cx="3196295" cy="1585112"/>
          </a:xfrm>
          <a:prstGeom prst="rect">
            <a:avLst/>
          </a:prstGeom>
        </p:spPr>
      </p:pic>
      <p:sp>
        <p:nvSpPr>
          <p:cNvPr id="18" name="TextBox 17">
            <a:extLst>
              <a:ext uri="{FF2B5EF4-FFF2-40B4-BE49-F238E27FC236}">
                <a16:creationId xmlns:a16="http://schemas.microsoft.com/office/drawing/2014/main" id="{8DBFB57D-5889-F95B-6F87-FE44ADB98443}"/>
              </a:ext>
            </a:extLst>
          </p:cNvPr>
          <p:cNvSpPr txBox="1"/>
          <p:nvPr/>
        </p:nvSpPr>
        <p:spPr>
          <a:xfrm>
            <a:off x="4767973" y="4229099"/>
            <a:ext cx="3354391" cy="2462213"/>
          </a:xfrm>
          <a:prstGeom prst="rect">
            <a:avLst/>
          </a:prstGeom>
          <a:noFill/>
        </p:spPr>
        <p:txBody>
          <a:bodyPr wrap="square" rtlCol="0">
            <a:spAutoFit/>
          </a:bodyPr>
          <a:lstStyle/>
          <a:p>
            <a:r>
              <a:rPr lang="en-US" dirty="0"/>
              <a:t>Many other models for example:</a:t>
            </a:r>
          </a:p>
          <a:p>
            <a:endParaRPr lang="en-US" dirty="0"/>
          </a:p>
          <a:p>
            <a:r>
              <a:rPr lang="en-US" dirty="0"/>
              <a:t>K-nearest neighbors</a:t>
            </a:r>
          </a:p>
          <a:p>
            <a:r>
              <a:rPr lang="en-US" dirty="0"/>
              <a:t>Naïve Bayes</a:t>
            </a:r>
          </a:p>
          <a:p>
            <a:r>
              <a:rPr lang="en-US" dirty="0"/>
              <a:t>Decision Tree</a:t>
            </a:r>
          </a:p>
          <a:p>
            <a:r>
              <a:rPr lang="en-US" dirty="0" err="1"/>
              <a:t>Adaboost</a:t>
            </a:r>
            <a:endParaRPr lang="en-US" dirty="0"/>
          </a:p>
          <a:p>
            <a:r>
              <a:rPr lang="en-US" dirty="0"/>
              <a:t>Neural Network</a:t>
            </a:r>
          </a:p>
          <a:p>
            <a:r>
              <a:rPr lang="en-US" dirty="0"/>
              <a:t>Deep Learning</a:t>
            </a:r>
          </a:p>
          <a:p>
            <a:r>
              <a:rPr lang="en-US" dirty="0"/>
              <a:t>Etc.</a:t>
            </a:r>
          </a:p>
          <a:p>
            <a:endParaRPr lang="en-US" dirty="0"/>
          </a:p>
          <a:p>
            <a:endParaRPr lang="en-US" dirty="0"/>
          </a:p>
        </p:txBody>
      </p:sp>
      <p:sp>
        <p:nvSpPr>
          <p:cNvPr id="19" name="TextBox 18">
            <a:extLst>
              <a:ext uri="{FF2B5EF4-FFF2-40B4-BE49-F238E27FC236}">
                <a16:creationId xmlns:a16="http://schemas.microsoft.com/office/drawing/2014/main" id="{5CAA346D-0847-4618-A548-528EBD051795}"/>
              </a:ext>
            </a:extLst>
          </p:cNvPr>
          <p:cNvSpPr txBox="1"/>
          <p:nvPr/>
        </p:nvSpPr>
        <p:spPr>
          <a:xfrm>
            <a:off x="475469" y="6336452"/>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BP: If you are not time constrained, try different classifiers</a:t>
            </a:r>
          </a:p>
        </p:txBody>
      </p:sp>
    </p:spTree>
    <p:extLst>
      <p:ext uri="{BB962C8B-B14F-4D97-AF65-F5344CB8AC3E}">
        <p14:creationId xmlns:p14="http://schemas.microsoft.com/office/powerpoint/2010/main" val="4127867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A74E-980B-6537-972E-0E5821AEF927}"/>
              </a:ext>
            </a:extLst>
          </p:cNvPr>
          <p:cNvSpPr>
            <a:spLocks noGrp="1"/>
          </p:cNvSpPr>
          <p:nvPr>
            <p:ph type="title"/>
          </p:nvPr>
        </p:nvSpPr>
        <p:spPr/>
        <p:txBody>
          <a:bodyPr/>
          <a:lstStyle/>
          <a:p>
            <a:r>
              <a:rPr lang="en-US" dirty="0"/>
              <a:t>Evaluating the model</a:t>
            </a:r>
          </a:p>
        </p:txBody>
      </p:sp>
      <p:sp>
        <p:nvSpPr>
          <p:cNvPr id="4" name="Slide Number Placeholder 3">
            <a:extLst>
              <a:ext uri="{FF2B5EF4-FFF2-40B4-BE49-F238E27FC236}">
                <a16:creationId xmlns:a16="http://schemas.microsoft.com/office/drawing/2014/main" id="{1186F577-6C73-3025-7F07-836E0177221D}"/>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41</a:t>
            </a:fld>
            <a:endParaRPr lang="en-US" sz="1200" dirty="0">
              <a:solidFill>
                <a:srgbClr val="20425A"/>
              </a:solidFill>
              <a:latin typeface="Calibri"/>
              <a:ea typeface="Calibri"/>
              <a:cs typeface="Calibri"/>
              <a:sym typeface="Calibri"/>
            </a:endParaRPr>
          </a:p>
        </p:txBody>
      </p:sp>
      <p:sp>
        <p:nvSpPr>
          <p:cNvPr id="6" name="TextBox 5">
            <a:extLst>
              <a:ext uri="{FF2B5EF4-FFF2-40B4-BE49-F238E27FC236}">
                <a16:creationId xmlns:a16="http://schemas.microsoft.com/office/drawing/2014/main" id="{2A8FAAED-6068-7570-BBC7-9C6F7D0BA02C}"/>
              </a:ext>
            </a:extLst>
          </p:cNvPr>
          <p:cNvSpPr txBox="1"/>
          <p:nvPr/>
        </p:nvSpPr>
        <p:spPr>
          <a:xfrm>
            <a:off x="734400" y="2736502"/>
            <a:ext cx="7891075" cy="1384995"/>
          </a:xfrm>
          <a:prstGeom prst="rect">
            <a:avLst/>
          </a:prstGeom>
          <a:noFill/>
        </p:spPr>
        <p:txBody>
          <a:bodyPr wrap="square">
            <a:spAutoFit/>
          </a:bodyPr>
          <a:lstStyle/>
          <a:p>
            <a:r>
              <a:rPr lang="en-US" sz="1400" dirty="0"/>
              <a:t>What makes a good model?</a:t>
            </a:r>
          </a:p>
          <a:p>
            <a:endParaRPr lang="en-US" sz="1400" dirty="0"/>
          </a:p>
          <a:p>
            <a:r>
              <a:rPr lang="en-US" sz="1400" b="1" u="sng" dirty="0"/>
              <a:t>Discrimination</a:t>
            </a:r>
            <a:r>
              <a:rPr lang="en-US" sz="1400" dirty="0"/>
              <a:t>: differentiates between those with and without the event, i.e. predicts higher probabilities for those with the event compared to those who don’t experience the event</a:t>
            </a:r>
          </a:p>
          <a:p>
            <a:endParaRPr lang="en-US" sz="1400" dirty="0"/>
          </a:p>
          <a:p>
            <a:r>
              <a:rPr lang="en-US" sz="1400" b="1" u="sng" dirty="0"/>
              <a:t>Calibration: </a:t>
            </a:r>
            <a:r>
              <a:rPr lang="en-US" sz="1400" dirty="0"/>
              <a:t>estimated probabilities are close to the observed frequency</a:t>
            </a:r>
            <a:endParaRPr lang="en-US" sz="1400" b="1" u="sng" dirty="0"/>
          </a:p>
        </p:txBody>
      </p:sp>
      <p:graphicFrame>
        <p:nvGraphicFramePr>
          <p:cNvPr id="7" name="Diagram 6">
            <a:extLst>
              <a:ext uri="{FF2B5EF4-FFF2-40B4-BE49-F238E27FC236}">
                <a16:creationId xmlns:a16="http://schemas.microsoft.com/office/drawing/2014/main" id="{D46A5903-137B-A1DA-9E69-29D99751170D}"/>
              </a:ext>
            </a:extLst>
          </p:cNvPr>
          <p:cNvGraphicFramePr/>
          <p:nvPr>
            <p:extLst>
              <p:ext uri="{D42A27DB-BD31-4B8C-83A1-F6EECF244321}">
                <p14:modId xmlns:p14="http://schemas.microsoft.com/office/powerpoint/2010/main" val="3238674451"/>
              </p:ext>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38059F1-CF8F-2582-A20D-F692C4952829}"/>
              </a:ext>
            </a:extLst>
          </p:cNvPr>
          <p:cNvSpPr txBox="1"/>
          <p:nvPr/>
        </p:nvSpPr>
        <p:spPr>
          <a:xfrm>
            <a:off x="475469" y="6336452"/>
            <a:ext cx="819306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dirty="0"/>
              <a:t>BP: Use standard performance metrics to enable comparison</a:t>
            </a:r>
          </a:p>
        </p:txBody>
      </p:sp>
      <p:pic>
        <p:nvPicPr>
          <p:cNvPr id="6146" name="Picture 2" descr="Evaluation Metrics For Classification Model">
            <a:extLst>
              <a:ext uri="{FF2B5EF4-FFF2-40B4-BE49-F238E27FC236}">
                <a16:creationId xmlns:a16="http://schemas.microsoft.com/office/drawing/2014/main" id="{DA249948-3EC6-F9AA-3D5D-8A8164843B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3366" y="4121496"/>
            <a:ext cx="2943883" cy="21205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OC Curve and AUC: Evaluating Model Performance | by İlyurek Kılıç | Medium">
            <a:extLst>
              <a:ext uri="{FF2B5EF4-FFF2-40B4-BE49-F238E27FC236}">
                <a16:creationId xmlns:a16="http://schemas.microsoft.com/office/drawing/2014/main" id="{ABE967DC-972F-6DF7-331D-819A9F47AA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62" y="4242935"/>
            <a:ext cx="1999114" cy="19991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alibration plots in SAS - The DO Loop">
            <a:extLst>
              <a:ext uri="{FF2B5EF4-FFF2-40B4-BE49-F238E27FC236}">
                <a16:creationId xmlns:a16="http://schemas.microsoft.com/office/drawing/2014/main" id="{6AD66F1F-937C-9B40-65FC-4A6E8B1112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3577" y="4457136"/>
            <a:ext cx="23368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701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7AE10-6A12-0429-B1CF-D27D8CDE8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955C4-6449-43F6-6E3A-9BFB111C8CEE}"/>
              </a:ext>
            </a:extLst>
          </p:cNvPr>
          <p:cNvSpPr>
            <a:spLocks noGrp="1"/>
          </p:cNvSpPr>
          <p:nvPr>
            <p:ph type="title"/>
          </p:nvPr>
        </p:nvSpPr>
        <p:spPr/>
        <p:txBody>
          <a:bodyPr/>
          <a:lstStyle/>
          <a:p>
            <a:r>
              <a:rPr lang="en-US" dirty="0"/>
              <a:t>Evaluating the model</a:t>
            </a:r>
          </a:p>
        </p:txBody>
      </p:sp>
      <p:sp>
        <p:nvSpPr>
          <p:cNvPr id="4" name="Slide Number Placeholder 3">
            <a:extLst>
              <a:ext uri="{FF2B5EF4-FFF2-40B4-BE49-F238E27FC236}">
                <a16:creationId xmlns:a16="http://schemas.microsoft.com/office/drawing/2014/main" id="{36C3EC47-3218-E4A8-0624-468B1C9E151D}"/>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42</a:t>
            </a:fld>
            <a:endParaRPr lang="en-US" sz="1200" dirty="0">
              <a:solidFill>
                <a:srgbClr val="20425A"/>
              </a:solidFill>
              <a:latin typeface="Calibri"/>
              <a:ea typeface="Calibri"/>
              <a:cs typeface="Calibri"/>
              <a:sym typeface="Calibri"/>
            </a:endParaRPr>
          </a:p>
        </p:txBody>
      </p:sp>
      <p:graphicFrame>
        <p:nvGraphicFramePr>
          <p:cNvPr id="7" name="Diagram 6">
            <a:extLst>
              <a:ext uri="{FF2B5EF4-FFF2-40B4-BE49-F238E27FC236}">
                <a16:creationId xmlns:a16="http://schemas.microsoft.com/office/drawing/2014/main" id="{9BA4077F-4765-9BE3-7218-17F44BA2F2BE}"/>
              </a:ext>
            </a:extLst>
          </p:cNvPr>
          <p:cNvGraphicFramePr/>
          <p:nvPr>
            <p:extLst>
              <p:ext uri="{D42A27DB-BD31-4B8C-83A1-F6EECF244321}">
                <p14:modId xmlns:p14="http://schemas.microsoft.com/office/powerpoint/2010/main" val="1402623530"/>
              </p:ext>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Scikit Learn Train test Split Cross Validation | TDS Archive">
            <a:extLst>
              <a:ext uri="{FF2B5EF4-FFF2-40B4-BE49-F238E27FC236}">
                <a16:creationId xmlns:a16="http://schemas.microsoft.com/office/drawing/2014/main" id="{C0034CC9-2D14-6B65-AB90-DCA097AC708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01" t="-300" r="12500" b="38879"/>
          <a:stretch>
            <a:fillRect/>
          </a:stretch>
        </p:blipFill>
        <p:spPr bwMode="auto">
          <a:xfrm>
            <a:off x="3516330" y="2475051"/>
            <a:ext cx="5627670" cy="20059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5AE67E-FC39-D641-E984-05044FB835D7}"/>
              </a:ext>
            </a:extLst>
          </p:cNvPr>
          <p:cNvSpPr txBox="1"/>
          <p:nvPr/>
        </p:nvSpPr>
        <p:spPr>
          <a:xfrm>
            <a:off x="591331" y="2464475"/>
            <a:ext cx="2924999" cy="2031325"/>
          </a:xfrm>
          <a:prstGeom prst="rect">
            <a:avLst/>
          </a:prstGeom>
          <a:noFill/>
        </p:spPr>
        <p:txBody>
          <a:bodyPr wrap="square" rtlCol="0">
            <a:spAutoFit/>
          </a:bodyPr>
          <a:lstStyle/>
          <a:p>
            <a:r>
              <a:rPr lang="en-US" sz="1800" dirty="0"/>
              <a:t>We held out some of the labelled data into the testing set – we can then apply the model to those patients and compare the predicted risk with the truth outcome status.</a:t>
            </a:r>
          </a:p>
        </p:txBody>
      </p:sp>
      <p:sp>
        <p:nvSpPr>
          <p:cNvPr id="8" name="TextBox 7">
            <a:extLst>
              <a:ext uri="{FF2B5EF4-FFF2-40B4-BE49-F238E27FC236}">
                <a16:creationId xmlns:a16="http://schemas.microsoft.com/office/drawing/2014/main" id="{893139CD-568B-2F40-22C3-320870D8A86D}"/>
              </a:ext>
            </a:extLst>
          </p:cNvPr>
          <p:cNvSpPr txBox="1"/>
          <p:nvPr/>
        </p:nvSpPr>
        <p:spPr>
          <a:xfrm>
            <a:off x="728856" y="6008827"/>
            <a:ext cx="77724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BP: Should always do some form of internal validation (CV, leave-one-out, bootstrapping or using a test set).</a:t>
            </a:r>
          </a:p>
        </p:txBody>
      </p:sp>
    </p:spTree>
    <p:extLst>
      <p:ext uri="{BB962C8B-B14F-4D97-AF65-F5344CB8AC3E}">
        <p14:creationId xmlns:p14="http://schemas.microsoft.com/office/powerpoint/2010/main" val="120583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EA5EB-24B8-A32E-87A9-67D1BA0C0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F86D1-7E5F-4D29-9677-A230323AD05D}"/>
              </a:ext>
            </a:extLst>
          </p:cNvPr>
          <p:cNvSpPr>
            <a:spLocks noGrp="1"/>
          </p:cNvSpPr>
          <p:nvPr>
            <p:ph type="title"/>
          </p:nvPr>
        </p:nvSpPr>
        <p:spPr/>
        <p:txBody>
          <a:bodyPr/>
          <a:lstStyle/>
          <a:p>
            <a:r>
              <a:rPr lang="en-US" dirty="0"/>
              <a:t>Evaluating the model</a:t>
            </a:r>
          </a:p>
        </p:txBody>
      </p:sp>
      <p:sp>
        <p:nvSpPr>
          <p:cNvPr id="4" name="Slide Number Placeholder 3">
            <a:extLst>
              <a:ext uri="{FF2B5EF4-FFF2-40B4-BE49-F238E27FC236}">
                <a16:creationId xmlns:a16="http://schemas.microsoft.com/office/drawing/2014/main" id="{23BB6F83-C07C-2D83-E549-E3DB3B7CF730}"/>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43</a:t>
            </a:fld>
            <a:endParaRPr lang="en-US" sz="1200" dirty="0">
              <a:solidFill>
                <a:srgbClr val="20425A"/>
              </a:solidFill>
              <a:latin typeface="Calibri"/>
              <a:ea typeface="Calibri"/>
              <a:cs typeface="Calibri"/>
              <a:sym typeface="Calibri"/>
            </a:endParaRPr>
          </a:p>
        </p:txBody>
      </p:sp>
      <p:sp>
        <p:nvSpPr>
          <p:cNvPr id="3" name="TextBox 2">
            <a:extLst>
              <a:ext uri="{FF2B5EF4-FFF2-40B4-BE49-F238E27FC236}">
                <a16:creationId xmlns:a16="http://schemas.microsoft.com/office/drawing/2014/main" id="{821F3CE3-4691-536A-95ED-E03BD5965C00}"/>
              </a:ext>
            </a:extLst>
          </p:cNvPr>
          <p:cNvSpPr txBox="1"/>
          <p:nvPr/>
        </p:nvSpPr>
        <p:spPr>
          <a:xfrm>
            <a:off x="1616843" y="2286000"/>
            <a:ext cx="5847443" cy="3323987"/>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External validation </a:t>
            </a:r>
            <a:r>
              <a:rPr lang="en-US" altLang="en-US" dirty="0"/>
              <a:t>is performed using </a:t>
            </a:r>
          </a:p>
          <a:p>
            <a:r>
              <a:rPr lang="en-US" altLang="en-US" dirty="0"/>
              <a:t>data from multiple populations not </a:t>
            </a:r>
          </a:p>
          <a:p>
            <a:r>
              <a:rPr lang="en-US" altLang="en-US" dirty="0"/>
              <a:t>used for training.</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graphicFrame>
        <p:nvGraphicFramePr>
          <p:cNvPr id="5" name="Diagram 4">
            <a:extLst>
              <a:ext uri="{FF2B5EF4-FFF2-40B4-BE49-F238E27FC236}">
                <a16:creationId xmlns:a16="http://schemas.microsoft.com/office/drawing/2014/main" id="{41304753-CEE9-4FAA-1956-90F30FB98AAE}"/>
              </a:ext>
            </a:extLst>
          </p:cNvPr>
          <p:cNvGraphicFramePr/>
          <p:nvPr>
            <p:extLst>
              <p:ext uri="{D42A27DB-BD31-4B8C-83A1-F6EECF244321}">
                <p14:modId xmlns:p14="http://schemas.microsoft.com/office/powerpoint/2010/main" val="3924835206"/>
              </p:ext>
            </p:extLst>
          </p:nvPr>
        </p:nvGraphicFramePr>
        <p:xfrm>
          <a:off x="422887" y="648858"/>
          <a:ext cx="8193063" cy="224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an 7">
            <a:extLst>
              <a:ext uri="{FF2B5EF4-FFF2-40B4-BE49-F238E27FC236}">
                <a16:creationId xmlns:a16="http://schemas.microsoft.com/office/drawing/2014/main" id="{683B71C8-8E08-D00C-BD6C-8372372DDC02}"/>
              </a:ext>
            </a:extLst>
          </p:cNvPr>
          <p:cNvSpPr/>
          <p:nvPr/>
        </p:nvSpPr>
        <p:spPr>
          <a:xfrm>
            <a:off x="4872406" y="3761957"/>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Can 8">
            <a:extLst>
              <a:ext uri="{FF2B5EF4-FFF2-40B4-BE49-F238E27FC236}">
                <a16:creationId xmlns:a16="http://schemas.microsoft.com/office/drawing/2014/main" id="{B9BBBE5C-D969-F6FF-CE1E-99075F9D7CCD}"/>
              </a:ext>
            </a:extLst>
          </p:cNvPr>
          <p:cNvSpPr/>
          <p:nvPr/>
        </p:nvSpPr>
        <p:spPr>
          <a:xfrm>
            <a:off x="4889446" y="4290075"/>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Can 9">
            <a:extLst>
              <a:ext uri="{FF2B5EF4-FFF2-40B4-BE49-F238E27FC236}">
                <a16:creationId xmlns:a16="http://schemas.microsoft.com/office/drawing/2014/main" id="{51D620B2-8924-4ACA-ADE0-E59306145BCB}"/>
              </a:ext>
            </a:extLst>
          </p:cNvPr>
          <p:cNvSpPr/>
          <p:nvPr/>
        </p:nvSpPr>
        <p:spPr>
          <a:xfrm>
            <a:off x="4889446" y="4833442"/>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Can 10">
            <a:extLst>
              <a:ext uri="{FF2B5EF4-FFF2-40B4-BE49-F238E27FC236}">
                <a16:creationId xmlns:a16="http://schemas.microsoft.com/office/drawing/2014/main" id="{40C5C11A-499D-30E2-3E58-557270540E2A}"/>
              </a:ext>
            </a:extLst>
          </p:cNvPr>
          <p:cNvSpPr/>
          <p:nvPr/>
        </p:nvSpPr>
        <p:spPr>
          <a:xfrm>
            <a:off x="1956082" y="4300219"/>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Rectangle 11">
            <a:extLst>
              <a:ext uri="{FF2B5EF4-FFF2-40B4-BE49-F238E27FC236}">
                <a16:creationId xmlns:a16="http://schemas.microsoft.com/office/drawing/2014/main" id="{C9E233AB-BE09-9E74-81F7-9A735112ACC7}"/>
              </a:ext>
            </a:extLst>
          </p:cNvPr>
          <p:cNvSpPr/>
          <p:nvPr/>
        </p:nvSpPr>
        <p:spPr>
          <a:xfrm>
            <a:off x="2933514" y="4336787"/>
            <a:ext cx="944419" cy="454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a:t>
            </a:r>
          </a:p>
        </p:txBody>
      </p:sp>
      <p:cxnSp>
        <p:nvCxnSpPr>
          <p:cNvPr id="13" name="Straight Arrow Connector 12">
            <a:extLst>
              <a:ext uri="{FF2B5EF4-FFF2-40B4-BE49-F238E27FC236}">
                <a16:creationId xmlns:a16="http://schemas.microsoft.com/office/drawing/2014/main" id="{30432235-C86D-49AF-A2E9-3AEF8CDF5078}"/>
              </a:ext>
            </a:extLst>
          </p:cNvPr>
          <p:cNvCxnSpPr/>
          <p:nvPr/>
        </p:nvCxnSpPr>
        <p:spPr>
          <a:xfrm flipV="1">
            <a:off x="4260338" y="4017808"/>
            <a:ext cx="504056" cy="50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E34143-1897-8837-BE94-D5096943D9DB}"/>
              </a:ext>
            </a:extLst>
          </p:cNvPr>
          <p:cNvCxnSpPr/>
          <p:nvPr/>
        </p:nvCxnSpPr>
        <p:spPr>
          <a:xfrm>
            <a:off x="4267390" y="4669732"/>
            <a:ext cx="551872" cy="44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C5D6F1-687E-5D28-441B-AB669D84AF21}"/>
              </a:ext>
            </a:extLst>
          </p:cNvPr>
          <p:cNvCxnSpPr/>
          <p:nvPr/>
        </p:nvCxnSpPr>
        <p:spPr>
          <a:xfrm>
            <a:off x="4229934" y="4565958"/>
            <a:ext cx="534460"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DB198C-426A-EAF2-A35E-F477C7761565}"/>
              </a:ext>
            </a:extLst>
          </p:cNvPr>
          <p:cNvCxnSpPr/>
          <p:nvPr/>
        </p:nvCxnSpPr>
        <p:spPr>
          <a:xfrm>
            <a:off x="2443012" y="4563919"/>
            <a:ext cx="342089"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E96717-28D0-EFE1-F25A-7E9D68C89C27}"/>
              </a:ext>
            </a:extLst>
          </p:cNvPr>
          <p:cNvSpPr/>
          <p:nvPr/>
        </p:nvSpPr>
        <p:spPr>
          <a:xfrm>
            <a:off x="1850144" y="3682529"/>
            <a:ext cx="2160240"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060EC6-3BBE-F952-0F13-03A0F088166C}"/>
              </a:ext>
            </a:extLst>
          </p:cNvPr>
          <p:cNvSpPr/>
          <p:nvPr/>
        </p:nvSpPr>
        <p:spPr>
          <a:xfrm>
            <a:off x="4137274" y="3690387"/>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1A9B02-72C6-B042-44D7-7AF753B7E80D}"/>
              </a:ext>
            </a:extLst>
          </p:cNvPr>
          <p:cNvSpPr/>
          <p:nvPr/>
        </p:nvSpPr>
        <p:spPr>
          <a:xfrm>
            <a:off x="5783831" y="3700531"/>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9446A02-5AE8-B67B-FA6D-CA3A43B648B0}"/>
              </a:ext>
            </a:extLst>
          </p:cNvPr>
          <p:cNvSpPr txBox="1"/>
          <p:nvPr/>
        </p:nvSpPr>
        <p:spPr>
          <a:xfrm>
            <a:off x="1865359" y="3624828"/>
            <a:ext cx="2160240" cy="369332"/>
          </a:xfrm>
          <a:prstGeom prst="rect">
            <a:avLst/>
          </a:prstGeom>
          <a:noFill/>
        </p:spPr>
        <p:txBody>
          <a:bodyPr wrap="square" rtlCol="0">
            <a:spAutoFit/>
          </a:bodyPr>
          <a:lstStyle/>
          <a:p>
            <a:r>
              <a:rPr lang="en-US"/>
              <a:t>Train</a:t>
            </a:r>
            <a:endParaRPr lang="en-US" dirty="0"/>
          </a:p>
        </p:txBody>
      </p:sp>
      <p:sp>
        <p:nvSpPr>
          <p:cNvPr id="21" name="TextBox 20">
            <a:extLst>
              <a:ext uri="{FF2B5EF4-FFF2-40B4-BE49-F238E27FC236}">
                <a16:creationId xmlns:a16="http://schemas.microsoft.com/office/drawing/2014/main" id="{F82C02EB-57E1-AA57-0FEC-2F10430C830E}"/>
              </a:ext>
            </a:extLst>
          </p:cNvPr>
          <p:cNvSpPr txBox="1"/>
          <p:nvPr/>
        </p:nvSpPr>
        <p:spPr>
          <a:xfrm>
            <a:off x="4136087" y="3648942"/>
            <a:ext cx="2160240" cy="369332"/>
          </a:xfrm>
          <a:prstGeom prst="rect">
            <a:avLst/>
          </a:prstGeom>
          <a:noFill/>
        </p:spPr>
        <p:txBody>
          <a:bodyPr wrap="square" rtlCol="0">
            <a:spAutoFit/>
          </a:bodyPr>
          <a:lstStyle/>
          <a:p>
            <a:r>
              <a:rPr lang="en-US" dirty="0"/>
              <a:t>Apply</a:t>
            </a:r>
          </a:p>
        </p:txBody>
      </p:sp>
      <p:sp>
        <p:nvSpPr>
          <p:cNvPr id="22" name="TextBox 21">
            <a:extLst>
              <a:ext uri="{FF2B5EF4-FFF2-40B4-BE49-F238E27FC236}">
                <a16:creationId xmlns:a16="http://schemas.microsoft.com/office/drawing/2014/main" id="{A024B4F5-BF14-92ED-37BE-7F739281B30F}"/>
              </a:ext>
            </a:extLst>
          </p:cNvPr>
          <p:cNvSpPr txBox="1"/>
          <p:nvPr/>
        </p:nvSpPr>
        <p:spPr>
          <a:xfrm>
            <a:off x="5817735" y="3682529"/>
            <a:ext cx="2160240" cy="369332"/>
          </a:xfrm>
          <a:prstGeom prst="rect">
            <a:avLst/>
          </a:prstGeom>
          <a:noFill/>
        </p:spPr>
        <p:txBody>
          <a:bodyPr wrap="square" rtlCol="0">
            <a:spAutoFit/>
          </a:bodyPr>
          <a:lstStyle/>
          <a:p>
            <a:r>
              <a:rPr lang="en-US" dirty="0"/>
              <a:t>Evaluate</a:t>
            </a:r>
          </a:p>
        </p:txBody>
      </p:sp>
      <p:sp>
        <p:nvSpPr>
          <p:cNvPr id="23" name="Rectangle 22">
            <a:extLst>
              <a:ext uri="{FF2B5EF4-FFF2-40B4-BE49-F238E27FC236}">
                <a16:creationId xmlns:a16="http://schemas.microsoft.com/office/drawing/2014/main" id="{3B7D91A5-4567-AC47-2262-C2A38E67866A}"/>
              </a:ext>
            </a:extLst>
          </p:cNvPr>
          <p:cNvSpPr/>
          <p:nvPr/>
        </p:nvSpPr>
        <p:spPr>
          <a:xfrm>
            <a:off x="5911252" y="4103673"/>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Auc2</a:t>
            </a:r>
            <a:r>
              <a:rPr lang="en-US"/>
              <a:t>, Cal2</a:t>
            </a:r>
            <a:endParaRPr lang="en-US" dirty="0"/>
          </a:p>
        </p:txBody>
      </p:sp>
      <p:sp>
        <p:nvSpPr>
          <p:cNvPr id="24" name="Rectangle 23">
            <a:extLst>
              <a:ext uri="{FF2B5EF4-FFF2-40B4-BE49-F238E27FC236}">
                <a16:creationId xmlns:a16="http://schemas.microsoft.com/office/drawing/2014/main" id="{53DA7A1F-E5F8-66F9-F869-1FE18A7E369B}"/>
              </a:ext>
            </a:extLst>
          </p:cNvPr>
          <p:cNvSpPr/>
          <p:nvPr/>
        </p:nvSpPr>
        <p:spPr>
          <a:xfrm>
            <a:off x="5911252" y="4495618"/>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Auc3, Cal3</a:t>
            </a:r>
          </a:p>
        </p:txBody>
      </p:sp>
      <p:sp>
        <p:nvSpPr>
          <p:cNvPr id="25" name="Rectangle 24">
            <a:extLst>
              <a:ext uri="{FF2B5EF4-FFF2-40B4-BE49-F238E27FC236}">
                <a16:creationId xmlns:a16="http://schemas.microsoft.com/office/drawing/2014/main" id="{19BD0FCA-D398-C9F1-D549-336017B88D1B}"/>
              </a:ext>
            </a:extLst>
          </p:cNvPr>
          <p:cNvSpPr/>
          <p:nvPr/>
        </p:nvSpPr>
        <p:spPr>
          <a:xfrm>
            <a:off x="5902417" y="4916947"/>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Auc4, Cal4</a:t>
            </a:r>
          </a:p>
        </p:txBody>
      </p:sp>
      <p:cxnSp>
        <p:nvCxnSpPr>
          <p:cNvPr id="26" name="Straight Arrow Connector 25">
            <a:extLst>
              <a:ext uri="{FF2B5EF4-FFF2-40B4-BE49-F238E27FC236}">
                <a16:creationId xmlns:a16="http://schemas.microsoft.com/office/drawing/2014/main" id="{1668C91E-DAFC-B9BB-4704-222DE6B188D5}"/>
              </a:ext>
            </a:extLst>
          </p:cNvPr>
          <p:cNvCxnSpPr/>
          <p:nvPr/>
        </p:nvCxnSpPr>
        <p:spPr>
          <a:xfrm flipV="1">
            <a:off x="5292392" y="4118296"/>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A3A51B3-7696-100C-9BE2-A35CAFB122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8042" y="2397754"/>
            <a:ext cx="1808654" cy="1247971"/>
          </a:xfrm>
          <a:prstGeom prst="rect">
            <a:avLst/>
          </a:prstGeom>
        </p:spPr>
      </p:pic>
      <p:cxnSp>
        <p:nvCxnSpPr>
          <p:cNvPr id="28" name="Straight Arrow Connector 27">
            <a:extLst>
              <a:ext uri="{FF2B5EF4-FFF2-40B4-BE49-F238E27FC236}">
                <a16:creationId xmlns:a16="http://schemas.microsoft.com/office/drawing/2014/main" id="{53628394-4943-B046-6D14-1D30DF3257AE}"/>
              </a:ext>
            </a:extLst>
          </p:cNvPr>
          <p:cNvCxnSpPr/>
          <p:nvPr/>
        </p:nvCxnSpPr>
        <p:spPr>
          <a:xfrm flipV="1">
            <a:off x="5292392" y="4495618"/>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B047501-FD9C-C095-526F-32E267FFDB20}"/>
              </a:ext>
            </a:extLst>
          </p:cNvPr>
          <p:cNvCxnSpPr/>
          <p:nvPr/>
        </p:nvCxnSpPr>
        <p:spPr>
          <a:xfrm flipV="1">
            <a:off x="5300244" y="4926210"/>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F102479-029C-428F-2D45-ECEE89617EDF}"/>
              </a:ext>
            </a:extLst>
          </p:cNvPr>
          <p:cNvSpPr txBox="1"/>
          <p:nvPr/>
        </p:nvSpPr>
        <p:spPr>
          <a:xfrm>
            <a:off x="829262" y="5934436"/>
            <a:ext cx="7772400"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t>Needed if you want to create a general model that will be applied outside the development database</a:t>
            </a:r>
          </a:p>
        </p:txBody>
      </p:sp>
    </p:spTree>
    <p:extLst>
      <p:ext uri="{BB962C8B-B14F-4D97-AF65-F5344CB8AC3E}">
        <p14:creationId xmlns:p14="http://schemas.microsoft.com/office/powerpoint/2010/main" val="3915196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1B07-E78D-672B-3466-20561C3B7940}"/>
              </a:ext>
            </a:extLst>
          </p:cNvPr>
          <p:cNvSpPr>
            <a:spLocks noGrp="1"/>
          </p:cNvSpPr>
          <p:nvPr>
            <p:ph type="title"/>
          </p:nvPr>
        </p:nvSpPr>
        <p:spPr/>
        <p:txBody>
          <a:bodyPr/>
          <a:lstStyle/>
          <a:p>
            <a:r>
              <a:rPr lang="en-US" dirty="0"/>
              <a:t>Publishing the model</a:t>
            </a:r>
          </a:p>
        </p:txBody>
      </p:sp>
      <p:sp>
        <p:nvSpPr>
          <p:cNvPr id="4" name="Slide Number Placeholder 3">
            <a:extLst>
              <a:ext uri="{FF2B5EF4-FFF2-40B4-BE49-F238E27FC236}">
                <a16:creationId xmlns:a16="http://schemas.microsoft.com/office/drawing/2014/main" id="{444E257B-98CB-32A4-12CE-D110D4FB608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44</a:t>
            </a:fld>
            <a:endParaRPr lang="en-US" sz="1200" dirty="0">
              <a:solidFill>
                <a:srgbClr val="20425A"/>
              </a:solidFill>
              <a:latin typeface="Calibri"/>
              <a:ea typeface="Calibri"/>
              <a:cs typeface="Calibri"/>
              <a:sym typeface="Calibri"/>
            </a:endParaRPr>
          </a:p>
        </p:txBody>
      </p:sp>
      <p:sp>
        <p:nvSpPr>
          <p:cNvPr id="7" name="TextBox 6">
            <a:extLst>
              <a:ext uri="{FF2B5EF4-FFF2-40B4-BE49-F238E27FC236}">
                <a16:creationId xmlns:a16="http://schemas.microsoft.com/office/drawing/2014/main" id="{ECB85654-9F6D-701F-6C02-C598EDC96BA3}"/>
              </a:ext>
            </a:extLst>
          </p:cNvPr>
          <p:cNvSpPr txBox="1"/>
          <p:nvPr/>
        </p:nvSpPr>
        <p:spPr>
          <a:xfrm>
            <a:off x="990600" y="2921328"/>
            <a:ext cx="7239000" cy="2246769"/>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Dissemination </a:t>
            </a:r>
            <a:r>
              <a:rPr lang="en-US" altLang="en-US" dirty="0"/>
              <a:t>of study results should follow the minimum requirements as stated in the Transparent Reporting of a multivariable prediction model for Individual Prognosis Or Diagnosis (TRIPOD) statement </a:t>
            </a:r>
            <a:r>
              <a:rPr lang="en-US" altLang="en-US" baseline="30000" dirty="0"/>
              <a:t>1</a:t>
            </a:r>
            <a:r>
              <a:rPr lang="en-US" altLang="en-US" dirty="0"/>
              <a:t>.</a:t>
            </a:r>
          </a:p>
          <a:p>
            <a:endParaRPr lang="en-US" altLang="en-US" dirty="0"/>
          </a:p>
          <a:p>
            <a:r>
              <a:rPr lang="en-US" altLang="en-US" dirty="0">
                <a:hlinkClick r:id="rId2"/>
              </a:rPr>
              <a:t>https://www.equator-network.org/reporting-guidelines/tripod-statement/</a:t>
            </a:r>
            <a:r>
              <a:rPr lang="en-US" altLang="en-US" dirty="0"/>
              <a:t> </a:t>
            </a:r>
          </a:p>
          <a:p>
            <a:endParaRPr lang="en-US" altLang="en-US" dirty="0"/>
          </a:p>
          <a:p>
            <a:pPr marL="285750" indent="-285750">
              <a:buFont typeface="Arial" charset="0"/>
              <a:buChar char="•"/>
            </a:pPr>
            <a:r>
              <a:rPr lang="en-US" altLang="en-US" dirty="0"/>
              <a:t>Internal and external validation</a:t>
            </a:r>
          </a:p>
          <a:p>
            <a:pPr marL="285750" indent="-285750">
              <a:buFont typeface="Arial" charset="0"/>
              <a:buChar char="•"/>
            </a:pPr>
            <a:r>
              <a:rPr lang="en-US" altLang="en-US" dirty="0"/>
              <a:t>Sharing of full model details</a:t>
            </a:r>
          </a:p>
          <a:p>
            <a:pPr marL="285750" indent="-285750">
              <a:buFont typeface="Arial" charset="0"/>
              <a:buChar char="•"/>
            </a:pPr>
            <a:r>
              <a:rPr lang="en-US" altLang="en-US" dirty="0"/>
              <a:t>Sharing of all analyses code to allow full reproducibility</a:t>
            </a:r>
          </a:p>
        </p:txBody>
      </p:sp>
      <p:sp>
        <p:nvSpPr>
          <p:cNvPr id="8" name="Right Arrow 7">
            <a:extLst>
              <a:ext uri="{FF2B5EF4-FFF2-40B4-BE49-F238E27FC236}">
                <a16:creationId xmlns:a16="http://schemas.microsoft.com/office/drawing/2014/main" id="{AB5F8B2C-6ABB-F475-7A13-9DD72A74B684}"/>
              </a:ext>
            </a:extLst>
          </p:cNvPr>
          <p:cNvSpPr/>
          <p:nvPr/>
        </p:nvSpPr>
        <p:spPr>
          <a:xfrm>
            <a:off x="1729395" y="5935696"/>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388F9E-498F-BAA8-9749-BEE251C02A25}"/>
              </a:ext>
            </a:extLst>
          </p:cNvPr>
          <p:cNvSpPr txBox="1"/>
          <p:nvPr/>
        </p:nvSpPr>
        <p:spPr>
          <a:xfrm>
            <a:off x="2649312" y="5684538"/>
            <a:ext cx="4823810" cy="646331"/>
          </a:xfrm>
          <a:prstGeom prst="rect">
            <a:avLst/>
          </a:prstGeom>
          <a:noFill/>
        </p:spPr>
        <p:txBody>
          <a:bodyPr wrap="square" rtlCol="0">
            <a:spAutoFit/>
          </a:bodyPr>
          <a:lstStyle/>
          <a:p>
            <a:r>
              <a:rPr lang="en-US" dirty="0"/>
              <a:t>Website to share protocol, code, models and results for all databases</a:t>
            </a:r>
          </a:p>
        </p:txBody>
      </p:sp>
      <p:graphicFrame>
        <p:nvGraphicFramePr>
          <p:cNvPr id="10" name="Diagram 9">
            <a:extLst>
              <a:ext uri="{FF2B5EF4-FFF2-40B4-BE49-F238E27FC236}">
                <a16:creationId xmlns:a16="http://schemas.microsoft.com/office/drawing/2014/main" id="{47B25794-49A0-54E7-E225-3320CA2018C0}"/>
              </a:ext>
            </a:extLst>
          </p:cNvPr>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1614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6" name="Title 1"/>
          <p:cNvSpPr txBox="1">
            <a:spLocks noGrp="1"/>
          </p:cNvSpPr>
          <p:nvPr>
            <p:ph type="title"/>
          </p:nvPr>
        </p:nvSpPr>
        <p:spPr>
          <a:xfrm>
            <a:off x="1143000" y="152399"/>
            <a:ext cx="7543800" cy="838201"/>
          </a:xfrm>
          <a:prstGeom prst="rect">
            <a:avLst/>
          </a:prstGeom>
        </p:spPr>
        <p:txBody>
          <a:bodyPr/>
          <a:lstStyle/>
          <a:p>
            <a:r>
              <a:t>Questions?</a:t>
            </a:r>
          </a:p>
        </p:txBody>
      </p:sp>
      <p:pic>
        <p:nvPicPr>
          <p:cNvPr id="23537" name="Picture 4" descr="Picture 4"/>
          <p:cNvPicPr>
            <a:picLocks noChangeAspect="1"/>
          </p:cNvPicPr>
          <p:nvPr/>
        </p:nvPicPr>
        <p:blipFill>
          <a:blip r:embed="rId2"/>
          <a:stretch>
            <a:fillRect/>
          </a:stretch>
        </p:blipFill>
        <p:spPr>
          <a:xfrm>
            <a:off x="1524000" y="1182110"/>
            <a:ext cx="2929224" cy="5105401"/>
          </a:xfrm>
          <a:prstGeom prst="rect">
            <a:avLst/>
          </a:prstGeom>
          <a:ln w="12700">
            <a:miter lim="400000"/>
          </a:ln>
        </p:spPr>
      </p:pic>
      <p:pic>
        <p:nvPicPr>
          <p:cNvPr id="23538" name="Picture 5" descr="Picture 5"/>
          <p:cNvPicPr>
            <a:picLocks noChangeAspect="1"/>
          </p:cNvPicPr>
          <p:nvPr/>
        </p:nvPicPr>
        <p:blipFill>
          <a:blip r:embed="rId3"/>
          <a:stretch>
            <a:fillRect/>
          </a:stretch>
        </p:blipFill>
        <p:spPr>
          <a:xfrm>
            <a:off x="5023220" y="1079427"/>
            <a:ext cx="3047053" cy="5310766"/>
          </a:xfrm>
          <a:prstGeom prst="rect">
            <a:avLst/>
          </a:prstGeom>
          <a:ln w="12700">
            <a:miter lim="400000"/>
          </a:ln>
        </p:spPr>
      </p:pic>
    </p:spTree>
    <p:extLst>
      <p:ext uri="{BB962C8B-B14F-4D97-AF65-F5344CB8AC3E}">
        <p14:creationId xmlns:p14="http://schemas.microsoft.com/office/powerpoint/2010/main" val="1230532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E8BB5-7E01-A1CD-F703-ABC480FF1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21CCA-1471-9CA3-DFD3-8410D723F8D2}"/>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73B25EFE-E554-43CE-975B-DE617AD16901}"/>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46</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A178C12B-1513-4DA5-1B9A-A55DBFC96496}"/>
              </a:ext>
            </a:extLst>
          </p:cNvPr>
          <p:cNvGraphicFramePr>
            <a:graphicFrameLocks noGrp="1"/>
          </p:cNvGraphicFramePr>
          <p:nvPr>
            <p:extLst>
              <p:ext uri="{D42A27DB-BD31-4B8C-83A1-F6EECF244321}">
                <p14:modId xmlns:p14="http://schemas.microsoft.com/office/powerpoint/2010/main" val="505614625"/>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4164083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897D-AD63-047D-8522-5AC498ED0CE0}"/>
              </a:ext>
            </a:extLst>
          </p:cNvPr>
          <p:cNvSpPr>
            <a:spLocks noGrp="1"/>
          </p:cNvSpPr>
          <p:nvPr>
            <p:ph type="title"/>
          </p:nvPr>
        </p:nvSpPr>
        <p:spPr/>
        <p:txBody>
          <a:bodyPr/>
          <a:lstStyle/>
          <a:p>
            <a:r>
              <a:rPr lang="en-US" dirty="0"/>
              <a:t>Design your model</a:t>
            </a:r>
          </a:p>
        </p:txBody>
      </p:sp>
      <p:sp>
        <p:nvSpPr>
          <p:cNvPr id="3" name="Text Placeholder 2">
            <a:extLst>
              <a:ext uri="{FF2B5EF4-FFF2-40B4-BE49-F238E27FC236}">
                <a16:creationId xmlns:a16="http://schemas.microsoft.com/office/drawing/2014/main" id="{FA92EA6D-7143-0183-319D-9148CBF09F9D}"/>
              </a:ext>
            </a:extLst>
          </p:cNvPr>
          <p:cNvSpPr>
            <a:spLocks noGrp="1"/>
          </p:cNvSpPr>
          <p:nvPr>
            <p:ph type="body" idx="1"/>
          </p:nvPr>
        </p:nvSpPr>
        <p:spPr/>
        <p:txBody>
          <a:bodyPr/>
          <a:lstStyle/>
          <a:p>
            <a:endParaRPr lang="en-US" dirty="0"/>
          </a:p>
          <a:p>
            <a:r>
              <a:rPr lang="en-US" dirty="0"/>
              <a:t>Study design: must be cohort design</a:t>
            </a:r>
          </a:p>
          <a:p>
            <a:r>
              <a:rPr lang="en-US" dirty="0"/>
              <a:t>Features: </a:t>
            </a:r>
          </a:p>
          <a:p>
            <a:r>
              <a:rPr lang="en-US" dirty="0"/>
              <a:t>(optional) Feature engineering:</a:t>
            </a:r>
          </a:p>
          <a:p>
            <a:r>
              <a:rPr lang="en-US" dirty="0"/>
              <a:t>(optional) Class sample settings: not recommended</a:t>
            </a:r>
          </a:p>
          <a:p>
            <a:r>
              <a:rPr lang="en-US" dirty="0"/>
              <a:t>Data split settings: </a:t>
            </a:r>
          </a:p>
          <a:p>
            <a:r>
              <a:rPr lang="en-US" dirty="0"/>
              <a:t>Classifier (or set of classifiers): </a:t>
            </a:r>
          </a:p>
          <a:p>
            <a:endParaRPr lang="en-US" dirty="0"/>
          </a:p>
          <a:p>
            <a:endParaRPr lang="en-US" dirty="0"/>
          </a:p>
        </p:txBody>
      </p:sp>
      <p:sp>
        <p:nvSpPr>
          <p:cNvPr id="4" name="Slide Number Placeholder 3">
            <a:extLst>
              <a:ext uri="{FF2B5EF4-FFF2-40B4-BE49-F238E27FC236}">
                <a16:creationId xmlns:a16="http://schemas.microsoft.com/office/drawing/2014/main" id="{2974F04D-651C-6ADF-2961-2C75EFAE4CA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47</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838888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9D187-13E0-40BF-D3C9-0C59CC974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6C3F4-01B9-387F-9A7A-2736503B4161}"/>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F665626C-FB52-7F70-BDF4-63F4D3380E60}"/>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48</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0705D3F8-E5F7-6F75-8500-FCEE19E51DD5}"/>
              </a:ext>
            </a:extLst>
          </p:cNvPr>
          <p:cNvGraphicFramePr>
            <a:graphicFrameLocks noGrp="1"/>
          </p:cNvGraphicFramePr>
          <p:nvPr>
            <p:extLst>
              <p:ext uri="{D42A27DB-BD31-4B8C-83A1-F6EECF244321}">
                <p14:modId xmlns:p14="http://schemas.microsoft.com/office/powerpoint/2010/main" val="1523911762"/>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745065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7" name="Title 1"/>
          <p:cNvSpPr txBox="1">
            <a:spLocks noGrp="1"/>
          </p:cNvSpPr>
          <p:nvPr>
            <p:ph type="title"/>
          </p:nvPr>
        </p:nvSpPr>
        <p:spPr>
          <a:xfrm>
            <a:off x="1143000" y="152399"/>
            <a:ext cx="7543800" cy="838201"/>
          </a:xfrm>
          <a:prstGeom prst="rect">
            <a:avLst/>
          </a:prstGeom>
        </p:spPr>
        <p:txBody>
          <a:bodyPr/>
          <a:lstStyle/>
          <a:p>
            <a:r>
              <a:t>Let’s take a 15 min break</a:t>
            </a:r>
          </a:p>
        </p:txBody>
      </p:sp>
      <p:sp>
        <p:nvSpPr>
          <p:cNvPr id="23628" name="Slide Number Placeholder 3"/>
          <p:cNvSpPr txBox="1">
            <a:spLocks noGrp="1"/>
          </p:cNvSpPr>
          <p:nvPr>
            <p:ph type="sldNum" sz="quarter" idx="2"/>
          </p:nvPr>
        </p:nvSpPr>
        <p:spPr>
          <a:xfrm>
            <a:off x="8800137" y="6540837"/>
            <a:ext cx="343863" cy="269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pic>
        <p:nvPicPr>
          <p:cNvPr id="23629" name="Picture 5" descr="Picture 5"/>
          <p:cNvPicPr>
            <a:picLocks/>
          </p:cNvPicPr>
          <p:nvPr/>
        </p:nvPicPr>
        <p:blipFill>
          <a:blip r:embed="rId2"/>
          <a:stretch>
            <a:fillRect/>
          </a:stretch>
        </p:blipFill>
        <p:spPr>
          <a:xfrm>
            <a:off x="2667000" y="1600200"/>
            <a:ext cx="3182621" cy="4546600"/>
          </a:xfrm>
          <a:prstGeom prst="rect">
            <a:avLst/>
          </a:prstGeom>
          <a:ln w="12700">
            <a:miter lim="400000"/>
          </a:ln>
        </p:spPr>
      </p:pic>
      <p:sp>
        <p:nvSpPr>
          <p:cNvPr id="2" name="TextBox 1">
            <a:extLst>
              <a:ext uri="{FF2B5EF4-FFF2-40B4-BE49-F238E27FC236}">
                <a16:creationId xmlns:a16="http://schemas.microsoft.com/office/drawing/2014/main" id="{1F3F2FC2-6CC1-B06C-D37D-08570A1A1E5C}"/>
              </a:ext>
            </a:extLst>
          </p:cNvPr>
          <p:cNvSpPr txBox="1"/>
          <p:nvPr/>
        </p:nvSpPr>
        <p:spPr>
          <a:xfrm>
            <a:off x="5334001" y="5586857"/>
            <a:ext cx="3429000" cy="523220"/>
          </a:xfrm>
          <a:prstGeom prst="rect">
            <a:avLst/>
          </a:prstGeom>
          <a:noFill/>
        </p:spPr>
        <p:txBody>
          <a:bodyPr wrap="square" rtlCol="0">
            <a:spAutoFit/>
          </a:bodyPr>
          <a:lstStyle/>
          <a:p>
            <a:r>
              <a:rPr lang="en-US" sz="2800" dirty="0"/>
              <a:t>Be back by 3:15pm</a:t>
            </a:r>
          </a:p>
        </p:txBody>
      </p:sp>
    </p:spTree>
    <p:extLst>
      <p:ext uri="{BB962C8B-B14F-4D97-AF65-F5344CB8AC3E}">
        <p14:creationId xmlns:p14="http://schemas.microsoft.com/office/powerpoint/2010/main" val="211921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Welcome to the Patient-Level Prediction Tutorial</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lstStyle/>
          <a:p>
            <a:r>
              <a:rPr lang="en-US" dirty="0"/>
              <a:t>Chungsoo Kim</a:t>
            </a:r>
          </a:p>
        </p:txBody>
      </p:sp>
      <p:pic>
        <p:nvPicPr>
          <p:cNvPr id="4" name="Picture 2" descr="Chungsoo Kim, PharmD, PhD &lt; Yale School of Medicine">
            <a:extLst>
              <a:ext uri="{FF2B5EF4-FFF2-40B4-BE49-F238E27FC236}">
                <a16:creationId xmlns:a16="http://schemas.microsoft.com/office/drawing/2014/main" id="{71FA9773-0268-367A-DAE4-CB64352952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47" r="14707"/>
          <a:stretch>
            <a:fillRect/>
          </a:stretch>
        </p:blipFill>
        <p:spPr bwMode="auto">
          <a:xfrm>
            <a:off x="7620000" y="295480"/>
            <a:ext cx="1108771" cy="154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935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25886-E302-6A38-B8BF-10D0D6CB2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7FF91-1799-6689-22E5-AF71F75CA2F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BAA59597-06DF-C7E5-8AF7-A06229EB212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50</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8CB3A631-51F7-EA94-35A8-AFA1F04839B8}"/>
              </a:ext>
            </a:extLst>
          </p:cNvPr>
          <p:cNvGraphicFramePr>
            <a:graphicFrameLocks noGrp="1"/>
          </p:cNvGraphicFramePr>
          <p:nvPr>
            <p:extLst>
              <p:ext uri="{D42A27DB-BD31-4B8C-83A1-F6EECF244321}">
                <p14:modId xmlns:p14="http://schemas.microsoft.com/office/powerpoint/2010/main" val="2622733366"/>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555640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6" name="Title 1"/>
          <p:cNvSpPr txBox="1">
            <a:spLocks noGrp="1"/>
          </p:cNvSpPr>
          <p:nvPr>
            <p:ph type="ctrTitle"/>
          </p:nvPr>
        </p:nvSpPr>
        <p:spPr>
          <a:prstGeom prst="rect">
            <a:avLst/>
          </a:prstGeom>
        </p:spPr>
        <p:txBody>
          <a:bodyPr>
            <a:normAutofit fontScale="90000"/>
          </a:bodyPr>
          <a:lstStyle/>
          <a:p>
            <a:pPr defTabSz="813816">
              <a:defRPr sz="3559" b="1"/>
            </a:pPr>
            <a:r>
              <a:rPr lang="en-US" dirty="0"/>
              <a:t>Live Demo</a:t>
            </a:r>
            <a:br>
              <a:rPr dirty="0"/>
            </a:br>
            <a:r>
              <a:rPr lang="en-US" b="0" dirty="0"/>
              <a:t>Developing models using the PatientLevelPrediction R package</a:t>
            </a:r>
            <a:endParaRPr b="0" dirty="0"/>
          </a:p>
        </p:txBody>
      </p:sp>
      <p:sp>
        <p:nvSpPr>
          <p:cNvPr id="2" name="TextBox 1">
            <a:extLst>
              <a:ext uri="{FF2B5EF4-FFF2-40B4-BE49-F238E27FC236}">
                <a16:creationId xmlns:a16="http://schemas.microsoft.com/office/drawing/2014/main" id="{8CB14ED4-858C-D78D-5853-627FEC7F9B89}"/>
              </a:ext>
            </a:extLst>
          </p:cNvPr>
          <p:cNvSpPr txBox="1"/>
          <p:nvPr/>
        </p:nvSpPr>
        <p:spPr>
          <a:xfrm>
            <a:off x="4343400" y="3962400"/>
            <a:ext cx="2860713" cy="400110"/>
          </a:xfrm>
          <a:prstGeom prst="rect">
            <a:avLst/>
          </a:prstGeom>
          <a:noFill/>
        </p:spPr>
        <p:txBody>
          <a:bodyPr wrap="square" rtlCol="0">
            <a:spAutoFit/>
          </a:bodyPr>
          <a:lstStyle/>
          <a:p>
            <a:r>
              <a:rPr lang="en-US" sz="2000" dirty="0"/>
              <a:t>Egill Fridgeirsson</a:t>
            </a:r>
          </a:p>
        </p:txBody>
      </p:sp>
      <p:pic>
        <p:nvPicPr>
          <p:cNvPr id="3" name="Picture 4" descr="Meet The 2022 Titans: Egill Fridgeirsson (Nov. 1 Community Call)">
            <a:extLst>
              <a:ext uri="{FF2B5EF4-FFF2-40B4-BE49-F238E27FC236}">
                <a16:creationId xmlns:a16="http://schemas.microsoft.com/office/drawing/2014/main" id="{7E19A0FE-E6DB-6DC4-1219-F3552CAC3C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667" t="3047" r="34167" b="61851"/>
          <a:stretch>
            <a:fillRect/>
          </a:stretch>
        </p:blipFill>
        <p:spPr bwMode="auto">
          <a:xfrm>
            <a:off x="7683510" y="324261"/>
            <a:ext cx="1079490" cy="1504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12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210C-C3A2-845E-2462-22BD3BF9E5B8}"/>
              </a:ext>
            </a:extLst>
          </p:cNvPr>
          <p:cNvSpPr>
            <a:spLocks noGrp="1"/>
          </p:cNvSpPr>
          <p:nvPr>
            <p:ph type="title"/>
          </p:nvPr>
        </p:nvSpPr>
        <p:spPr/>
        <p:txBody>
          <a:bodyPr/>
          <a:lstStyle/>
          <a:p>
            <a:r>
              <a:rPr lang="en-US" dirty="0"/>
              <a:t>Move over to markdown html</a:t>
            </a:r>
          </a:p>
        </p:txBody>
      </p:sp>
      <p:sp>
        <p:nvSpPr>
          <p:cNvPr id="3" name="Text Placeholder 2">
            <a:extLst>
              <a:ext uri="{FF2B5EF4-FFF2-40B4-BE49-F238E27FC236}">
                <a16:creationId xmlns:a16="http://schemas.microsoft.com/office/drawing/2014/main" id="{C3DB39CA-E40D-9BDA-C5D8-10F957D146C6}"/>
              </a:ext>
            </a:extLst>
          </p:cNvPr>
          <p:cNvSpPr>
            <a:spLocks noGrp="1"/>
          </p:cNvSpPr>
          <p:nvPr>
            <p:ph type="body" idx="1"/>
          </p:nvPr>
        </p:nvSpPr>
        <p:spPr/>
        <p:txBody>
          <a:bodyPr/>
          <a:lstStyle/>
          <a:p>
            <a:pPr marL="203200" indent="0">
              <a:buNone/>
            </a:pPr>
            <a:r>
              <a:rPr lang="en-US" dirty="0"/>
              <a:t>Add link here</a:t>
            </a:r>
          </a:p>
        </p:txBody>
      </p:sp>
      <p:sp>
        <p:nvSpPr>
          <p:cNvPr id="4" name="Slide Number Placeholder 3">
            <a:extLst>
              <a:ext uri="{FF2B5EF4-FFF2-40B4-BE49-F238E27FC236}">
                <a16:creationId xmlns:a16="http://schemas.microsoft.com/office/drawing/2014/main" id="{2C283CBE-39F5-6929-BC37-1B96BA7BF83E}"/>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52</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2537247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3AC61-41C5-0877-0AE0-C35B67DBD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222F6-F8FD-3E14-F9C8-17298578E939}"/>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68D24394-D765-BDCA-DCB5-F2864D0B090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53</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0702298E-91B7-5D59-B5FC-F1167B02B2B9}"/>
              </a:ext>
            </a:extLst>
          </p:cNvPr>
          <p:cNvGraphicFramePr>
            <a:graphicFrameLocks noGrp="1"/>
          </p:cNvGraphicFramePr>
          <p:nvPr>
            <p:extLst>
              <p:ext uri="{D42A27DB-BD31-4B8C-83A1-F6EECF244321}">
                <p14:modId xmlns:p14="http://schemas.microsoft.com/office/powerpoint/2010/main" val="1033768045"/>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297879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430A1-790D-B20A-EA4D-973C5ADD3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1E4BD1-69A0-82C7-0361-89954A8AEB65}"/>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4FD69D07-A231-70A9-7A6E-C788B347A4E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54</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9AB0C2DB-3AD4-2C13-03A1-B7C7489E61C4}"/>
              </a:ext>
            </a:extLst>
          </p:cNvPr>
          <p:cNvGraphicFramePr>
            <a:graphicFrameLocks noGrp="1"/>
          </p:cNvGraphicFramePr>
          <p:nvPr>
            <p:extLst>
              <p:ext uri="{D42A27DB-BD31-4B8C-83A1-F6EECF244321}">
                <p14:modId xmlns:p14="http://schemas.microsoft.com/office/powerpoint/2010/main" val="3202614387"/>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solidFill>
                      <a:schemeClr val="accent1">
                        <a:lumMod val="60000"/>
                        <a:lumOff val="40000"/>
                      </a:schemeClr>
                    </a:solidFill>
                  </a:tcP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solidFill>
                      <a:schemeClr val="accent1">
                        <a:lumMod val="60000"/>
                        <a:lumOff val="40000"/>
                      </a:schemeClr>
                    </a:solidFill>
                  </a:tcP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821647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05E98-8E1D-B61C-CCF0-4A3739A3825E}"/>
            </a:ext>
          </a:extLst>
        </p:cNvPr>
        <p:cNvGrpSpPr/>
        <p:nvPr/>
      </p:nvGrpSpPr>
      <p:grpSpPr>
        <a:xfrm>
          <a:off x="0" y="0"/>
          <a:ext cx="0" cy="0"/>
          <a:chOff x="0" y="0"/>
          <a:chExt cx="0" cy="0"/>
        </a:xfrm>
      </p:grpSpPr>
      <p:sp>
        <p:nvSpPr>
          <p:cNvPr id="23627" name="Title 1">
            <a:extLst>
              <a:ext uri="{FF2B5EF4-FFF2-40B4-BE49-F238E27FC236}">
                <a16:creationId xmlns:a16="http://schemas.microsoft.com/office/drawing/2014/main" id="{B48A9D7A-EA27-BC01-902E-22687046EC6A}"/>
              </a:ext>
            </a:extLst>
          </p:cNvPr>
          <p:cNvSpPr txBox="1">
            <a:spLocks noGrp="1"/>
          </p:cNvSpPr>
          <p:nvPr>
            <p:ph type="title"/>
          </p:nvPr>
        </p:nvSpPr>
        <p:spPr>
          <a:xfrm>
            <a:off x="1143000" y="152399"/>
            <a:ext cx="7543800" cy="838201"/>
          </a:xfrm>
          <a:prstGeom prst="rect">
            <a:avLst/>
          </a:prstGeom>
        </p:spPr>
        <p:txBody>
          <a:bodyPr/>
          <a:lstStyle/>
          <a:p>
            <a:r>
              <a:t>Let’s take a 15 min break</a:t>
            </a:r>
          </a:p>
        </p:txBody>
      </p:sp>
      <p:sp>
        <p:nvSpPr>
          <p:cNvPr id="23628" name="Slide Number Placeholder 3">
            <a:extLst>
              <a:ext uri="{FF2B5EF4-FFF2-40B4-BE49-F238E27FC236}">
                <a16:creationId xmlns:a16="http://schemas.microsoft.com/office/drawing/2014/main" id="{2BF598DE-BC82-656F-F42F-F40B44F99C14}"/>
              </a:ext>
            </a:extLst>
          </p:cNvPr>
          <p:cNvSpPr txBox="1">
            <a:spLocks noGrp="1"/>
          </p:cNvSpPr>
          <p:nvPr>
            <p:ph type="sldNum" sz="quarter" idx="2"/>
          </p:nvPr>
        </p:nvSpPr>
        <p:spPr>
          <a:xfrm>
            <a:off x="8686799" y="6553200"/>
            <a:ext cx="457201" cy="2568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55</a:t>
            </a:fld>
            <a:endParaRPr/>
          </a:p>
        </p:txBody>
      </p:sp>
      <p:pic>
        <p:nvPicPr>
          <p:cNvPr id="23629" name="Picture 5" descr="Picture 5">
            <a:extLst>
              <a:ext uri="{FF2B5EF4-FFF2-40B4-BE49-F238E27FC236}">
                <a16:creationId xmlns:a16="http://schemas.microsoft.com/office/drawing/2014/main" id="{B82DEEFE-55C5-0C5B-0B83-923FA97300C3}"/>
              </a:ext>
            </a:extLst>
          </p:cNvPr>
          <p:cNvPicPr>
            <a:picLocks/>
          </p:cNvPicPr>
          <p:nvPr/>
        </p:nvPicPr>
        <p:blipFill>
          <a:blip r:embed="rId2"/>
          <a:stretch>
            <a:fillRect/>
          </a:stretch>
        </p:blipFill>
        <p:spPr>
          <a:xfrm>
            <a:off x="2667000" y="1600200"/>
            <a:ext cx="3182621" cy="4546600"/>
          </a:xfrm>
          <a:prstGeom prst="rect">
            <a:avLst/>
          </a:prstGeom>
          <a:ln w="12700">
            <a:miter lim="400000"/>
          </a:ln>
        </p:spPr>
      </p:pic>
      <p:sp>
        <p:nvSpPr>
          <p:cNvPr id="2" name="TextBox 1">
            <a:extLst>
              <a:ext uri="{FF2B5EF4-FFF2-40B4-BE49-F238E27FC236}">
                <a16:creationId xmlns:a16="http://schemas.microsoft.com/office/drawing/2014/main" id="{2AAD4090-2990-CE89-DC48-B0372F0D2100}"/>
              </a:ext>
            </a:extLst>
          </p:cNvPr>
          <p:cNvSpPr txBox="1"/>
          <p:nvPr/>
        </p:nvSpPr>
        <p:spPr>
          <a:xfrm>
            <a:off x="5410200" y="5586857"/>
            <a:ext cx="3352800" cy="523220"/>
          </a:xfrm>
          <a:prstGeom prst="rect">
            <a:avLst/>
          </a:prstGeom>
          <a:noFill/>
        </p:spPr>
        <p:txBody>
          <a:bodyPr wrap="square" rtlCol="0">
            <a:spAutoFit/>
          </a:bodyPr>
          <a:lstStyle/>
          <a:p>
            <a:r>
              <a:rPr lang="en-US" sz="2800" dirty="0"/>
              <a:t>Be back by 4:30pm</a:t>
            </a:r>
          </a:p>
        </p:txBody>
      </p:sp>
    </p:spTree>
    <p:extLst>
      <p:ext uri="{BB962C8B-B14F-4D97-AF65-F5344CB8AC3E}">
        <p14:creationId xmlns:p14="http://schemas.microsoft.com/office/powerpoint/2010/main" val="2430293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BDB5-3D85-69C2-6CC5-08DBD2AF1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6B00C9-16F7-A3E9-7D5C-9A489AC9B78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5777FBDB-570E-C8B9-55E3-E7DBB332562D}"/>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56</a:t>
            </a:fld>
            <a:endParaRPr lang="en-US" sz="1200" dirty="0">
              <a:solidFill>
                <a:srgbClr val="20425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0EDD577C-2911-8B86-33BC-A2DC4CC00880}"/>
              </a:ext>
            </a:extLst>
          </p:cNvPr>
          <p:cNvGraphicFramePr>
            <a:graphicFrameLocks noGrp="1"/>
          </p:cNvGraphicFramePr>
          <p:nvPr>
            <p:extLst>
              <p:ext uri="{D42A27DB-BD31-4B8C-83A1-F6EECF244321}">
                <p14:modId xmlns:p14="http://schemas.microsoft.com/office/powerpoint/2010/main" val="1656730469"/>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solidFill>
                      <a:schemeClr val="bg1"/>
                    </a:solidFill>
                  </a:tcP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solidFill>
                      <a:schemeClr val="bg1"/>
                    </a:solidFill>
                  </a:tcP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solidFill>
                      <a:schemeClr val="accent1">
                        <a:lumMod val="60000"/>
                        <a:lumOff val="40000"/>
                      </a:schemeClr>
                    </a:solidFill>
                  </a:tcP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solidFill>
                      <a:schemeClr val="accent1">
                        <a:lumMod val="60000"/>
                        <a:lumOff val="40000"/>
                      </a:schemeClr>
                    </a:solidFill>
                  </a:tcP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831646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45FB9-3DEA-53E2-0D5F-0DD881585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10A1A-FF07-BD94-4920-0EE4AB234295}"/>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1AD96C36-F07D-C9E2-6846-47AA71DD433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57</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40EE315E-F072-6765-CA73-BF3C7F8A7555}"/>
              </a:ext>
            </a:extLst>
          </p:cNvPr>
          <p:cNvGraphicFramePr>
            <a:graphicFrameLocks noGrp="1"/>
          </p:cNvGraphicFramePr>
          <p:nvPr>
            <p:extLst>
              <p:ext uri="{D42A27DB-BD31-4B8C-83A1-F6EECF244321}">
                <p14:modId xmlns:p14="http://schemas.microsoft.com/office/powerpoint/2010/main" val="2568096496"/>
              </p:ext>
            </p:extLst>
          </p:nvPr>
        </p:nvGraphicFramePr>
        <p:xfrm>
          <a:off x="381000" y="1219200"/>
          <a:ext cx="8382000" cy="491257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29792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29792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00201">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29792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29792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595855">
                <a:tc>
                  <a:txBody>
                    <a:bodyPr/>
                    <a:lstStyle/>
                    <a:p>
                      <a:pPr>
                        <a:spcAft>
                          <a:spcPts val="0"/>
                        </a:spcAft>
                      </a:pPr>
                      <a:r>
                        <a:rPr lang="en-GB" sz="1200" dirty="0">
                          <a:effectLst/>
                        </a:rPr>
                        <a:t>14:00 – 14:30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595855">
                <a:tc>
                  <a:txBody>
                    <a:bodyPr/>
                    <a:lstStyle/>
                    <a:p>
                      <a:pPr>
                        <a:spcAft>
                          <a:spcPts val="0"/>
                        </a:spcAft>
                      </a:pPr>
                      <a:r>
                        <a:rPr lang="en-GB" sz="1200" dirty="0">
                          <a:effectLst/>
                        </a:rPr>
                        <a:t>14:30 – 15:00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297928">
                <a:tc>
                  <a:txBody>
                    <a:bodyPr/>
                    <a:lstStyle/>
                    <a:p>
                      <a:pPr>
                        <a:spcAft>
                          <a:spcPts val="0"/>
                        </a:spcAft>
                      </a:pPr>
                      <a:r>
                        <a:rPr lang="en-GB" sz="1200" dirty="0">
                          <a:effectLst/>
                        </a:rPr>
                        <a:t>15:00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73950783"/>
                  </a:ext>
                </a:extLst>
              </a:tr>
              <a:tr h="297928">
                <a:tc>
                  <a:txBody>
                    <a:bodyPr/>
                    <a:lstStyle/>
                    <a:p>
                      <a:pPr>
                        <a:spcAft>
                          <a:spcPts val="0"/>
                        </a:spcAft>
                      </a:pPr>
                      <a:r>
                        <a:rPr lang="en-GB" sz="1200" dirty="0">
                          <a:effectLst/>
                        </a:rPr>
                        <a:t>15:15 </a:t>
                      </a:r>
                      <a:r>
                        <a:rPr lang="en-US" sz="1200" dirty="0">
                          <a:effectLst/>
                        </a:rPr>
                        <a:t>– </a:t>
                      </a:r>
                      <a:r>
                        <a:rPr lang="en-GB" sz="1200" dirty="0">
                          <a:effectLst/>
                        </a:rPr>
                        <a:t>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577616849"/>
                  </a:ext>
                </a:extLst>
              </a:tr>
              <a:tr h="430521">
                <a:tc>
                  <a:txBody>
                    <a:bodyPr/>
                    <a:lstStyle/>
                    <a:p>
                      <a:pPr>
                        <a:spcAft>
                          <a:spcPts val="0"/>
                        </a:spcAft>
                      </a:pPr>
                      <a:r>
                        <a:rPr lang="en-GB" sz="1200" dirty="0">
                          <a:effectLst/>
                        </a:rPr>
                        <a:t>16:00 – 16:15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4404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16:15 - 16:30</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Break</a:t>
                      </a:r>
                    </a:p>
                  </a:txBody>
                  <a:tcPr marL="68580" marR="68580" marT="0" marB="0" anchor="ctr"/>
                </a:tc>
                <a:extLst>
                  <a:ext uri="{0D108BD9-81ED-4DB2-BD59-A6C34878D82A}">
                    <a16:rowId xmlns:a16="http://schemas.microsoft.com/office/drawing/2014/main" val="3475768063"/>
                  </a:ext>
                </a:extLst>
              </a:tr>
              <a:tr h="364225">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16:30 - 16:45</a:t>
                      </a:r>
                    </a:p>
                  </a:txBody>
                  <a:tcPr marL="68580" marR="68580" marT="0" marB="0" anchor="ctr"/>
                </a:tc>
                <a:tc>
                  <a:txBody>
                    <a:bodyPr/>
                    <a:lstStyle/>
                    <a:p>
                      <a:pPr>
                        <a:spcAft>
                          <a:spcPts val="0"/>
                        </a:spcAft>
                      </a:pPr>
                      <a:r>
                        <a:rPr lang="en-US" sz="1200" dirty="0">
                          <a:effectLst/>
                          <a:latin typeface="+mn-lt"/>
                          <a:ea typeface="Calibri" panose="020F0502020204030204" pitchFamily="34" charset="0"/>
                          <a:cs typeface="Times New Roman" panose="02020603050405020304" pitchFamily="18" charset="0"/>
                        </a:rPr>
                        <a:t>Presentation: Federated Learning </a:t>
                      </a:r>
                    </a:p>
                  </a:txBody>
                  <a:tcPr marL="68580" marR="68580" marT="0" marB="0" anchor="ctr"/>
                </a:tc>
                <a:extLst>
                  <a:ext uri="{0D108BD9-81ED-4DB2-BD59-A6C34878D82A}">
                    <a16:rowId xmlns:a16="http://schemas.microsoft.com/office/drawing/2014/main" val="3968607542"/>
                  </a:ext>
                </a:extLst>
              </a:tr>
              <a:tr h="29792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645792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EACD5-EEEE-4B74-AEBD-E185F4150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255C4-4A56-422A-F885-D9A09A5A8D33}"/>
              </a:ext>
            </a:extLst>
          </p:cNvPr>
          <p:cNvSpPr>
            <a:spLocks noGrp="1"/>
          </p:cNvSpPr>
          <p:nvPr>
            <p:ph type="title"/>
          </p:nvPr>
        </p:nvSpPr>
        <p:spPr/>
        <p:txBody>
          <a:bodyPr/>
          <a:lstStyle/>
          <a:p>
            <a:r>
              <a:rPr lang="en-US" dirty="0"/>
              <a:t>OHDSI Federated Learning</a:t>
            </a:r>
          </a:p>
        </p:txBody>
      </p:sp>
      <p:sp>
        <p:nvSpPr>
          <p:cNvPr id="3" name="Text Placeholder 2">
            <a:extLst>
              <a:ext uri="{FF2B5EF4-FFF2-40B4-BE49-F238E27FC236}">
                <a16:creationId xmlns:a16="http://schemas.microsoft.com/office/drawing/2014/main" id="{2F5035EA-B5CA-5A1B-48F8-0D8739FB4550}"/>
              </a:ext>
            </a:extLst>
          </p:cNvPr>
          <p:cNvSpPr>
            <a:spLocks noGrp="1"/>
          </p:cNvSpPr>
          <p:nvPr>
            <p:ph type="body" idx="1"/>
          </p:nvPr>
        </p:nvSpPr>
        <p:spPr/>
        <p:txBody>
          <a:bodyPr/>
          <a:lstStyle/>
          <a:p>
            <a:pPr marL="203200" indent="0">
              <a:buNone/>
            </a:pPr>
            <a:endParaRPr lang="en-US" dirty="0"/>
          </a:p>
        </p:txBody>
      </p:sp>
      <p:sp>
        <p:nvSpPr>
          <p:cNvPr id="4" name="Slide Number Placeholder 3">
            <a:extLst>
              <a:ext uri="{FF2B5EF4-FFF2-40B4-BE49-F238E27FC236}">
                <a16:creationId xmlns:a16="http://schemas.microsoft.com/office/drawing/2014/main" id="{A6E3D905-D24B-F35C-099F-6FD8D694F9F1}"/>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58</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2592537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04257" y="2057400"/>
            <a:ext cx="5070698" cy="1774845"/>
          </a:xfrm>
          <a:prstGeom prst="rect">
            <a:avLst/>
          </a:prstGeom>
          <a:noFill/>
        </p:spPr>
        <p:txBody>
          <a:bodyPr wrap="square" rtlCol="0">
            <a:spAutoFit/>
          </a:bodyPr>
          <a:lstStyle/>
          <a:p>
            <a:pPr algn="ctr"/>
            <a:r>
              <a:rPr lang="en-US" sz="4800" spc="-3" dirty="0"/>
              <a:t>Lessons learned and feedback</a:t>
            </a:r>
            <a:br>
              <a:rPr lang="en-US" spc="-3" dirty="0"/>
            </a:br>
            <a:endParaRPr lang="en-US" sz="2000" baseline="30000" dirty="0"/>
          </a:p>
        </p:txBody>
      </p:sp>
    </p:spTree>
    <p:extLst>
      <p:ext uri="{BB962C8B-B14F-4D97-AF65-F5344CB8AC3E}">
        <p14:creationId xmlns:p14="http://schemas.microsoft.com/office/powerpoint/2010/main" val="917512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7722-9995-60C5-55F1-537C90CBFF60}"/>
              </a:ext>
            </a:extLst>
          </p:cNvPr>
          <p:cNvSpPr>
            <a:spLocks noGrp="1"/>
          </p:cNvSpPr>
          <p:nvPr>
            <p:ph type="title"/>
          </p:nvPr>
        </p:nvSpPr>
        <p:spPr/>
        <p:txBody>
          <a:bodyPr/>
          <a:lstStyle/>
          <a:p>
            <a:r>
              <a:rPr lang="en-US" dirty="0"/>
              <a:t>Kep Topics to cover in 30 mins</a:t>
            </a:r>
          </a:p>
        </p:txBody>
      </p:sp>
      <p:sp>
        <p:nvSpPr>
          <p:cNvPr id="3" name="Text Placeholder 2">
            <a:extLst>
              <a:ext uri="{FF2B5EF4-FFF2-40B4-BE49-F238E27FC236}">
                <a16:creationId xmlns:a16="http://schemas.microsoft.com/office/drawing/2014/main" id="{EE10FED8-B20C-B731-E9AC-23DD73EF7953}"/>
              </a:ext>
            </a:extLst>
          </p:cNvPr>
          <p:cNvSpPr>
            <a:spLocks noGrp="1"/>
          </p:cNvSpPr>
          <p:nvPr>
            <p:ph type="body" idx="1"/>
          </p:nvPr>
        </p:nvSpPr>
        <p:spPr/>
        <p:txBody>
          <a:bodyPr/>
          <a:lstStyle/>
          <a:p>
            <a:r>
              <a:rPr lang="en-US" dirty="0"/>
              <a:t>What is prediction vs other OHDSI analyses</a:t>
            </a:r>
          </a:p>
          <a:p>
            <a:r>
              <a:rPr lang="en-US" dirty="0"/>
              <a:t>Why is prediction important</a:t>
            </a:r>
          </a:p>
          <a:p>
            <a:r>
              <a:rPr lang="en-US" dirty="0"/>
              <a:t>The components of a prediction task – T/O/TAR</a:t>
            </a:r>
          </a:p>
          <a:p>
            <a:r>
              <a:rPr lang="en-US" dirty="0"/>
              <a:t>Example prediction tasks</a:t>
            </a:r>
          </a:p>
          <a:p>
            <a:r>
              <a:rPr lang="en-US" dirty="0"/>
              <a:t>Considerations – clinical utility/is there an intervention/is the outcome rare/can we phenotype</a:t>
            </a:r>
          </a:p>
        </p:txBody>
      </p:sp>
      <p:sp>
        <p:nvSpPr>
          <p:cNvPr id="4" name="Slide Number Placeholder 3">
            <a:extLst>
              <a:ext uri="{FF2B5EF4-FFF2-40B4-BE49-F238E27FC236}">
                <a16:creationId xmlns:a16="http://schemas.microsoft.com/office/drawing/2014/main" id="{90AB7BF7-7F44-25FF-6501-2D5A6DA1F496}"/>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6</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2916040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Lessons Learned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43000"/>
            <a:ext cx="3976624" cy="52324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172183"/>
            <a:ext cx="3200400" cy="4267200"/>
          </a:xfrm>
          <a:prstGeom prst="rect">
            <a:avLst/>
          </a:prstGeom>
        </p:spPr>
      </p:pic>
      <p:sp>
        <p:nvSpPr>
          <p:cNvPr id="10" name="TextBox 9"/>
          <p:cNvSpPr txBox="1"/>
          <p:nvPr/>
        </p:nvSpPr>
        <p:spPr>
          <a:xfrm>
            <a:off x="1369611" y="5535729"/>
            <a:ext cx="3200400" cy="400110"/>
          </a:xfrm>
          <a:prstGeom prst="rect">
            <a:avLst/>
          </a:prstGeom>
          <a:noFill/>
        </p:spPr>
        <p:txBody>
          <a:bodyPr wrap="square" rtlCol="0">
            <a:spAutoFit/>
          </a:bodyPr>
          <a:lstStyle/>
          <a:p>
            <a:r>
              <a:rPr lang="en-US" sz="2000"/>
              <a:t>Learned </a:t>
            </a:r>
            <a:r>
              <a:rPr lang="en-US" sz="2000" dirty="0"/>
              <a:t>the PLP Dance</a:t>
            </a:r>
          </a:p>
        </p:txBody>
      </p:sp>
      <p:sp>
        <p:nvSpPr>
          <p:cNvPr id="11" name="TextBox 10"/>
          <p:cNvSpPr txBox="1"/>
          <p:nvPr/>
        </p:nvSpPr>
        <p:spPr>
          <a:xfrm>
            <a:off x="5346235" y="5535729"/>
            <a:ext cx="3406670" cy="400110"/>
          </a:xfrm>
          <a:prstGeom prst="rect">
            <a:avLst/>
          </a:prstGeom>
          <a:noFill/>
        </p:spPr>
        <p:txBody>
          <a:bodyPr wrap="square" rtlCol="0">
            <a:spAutoFit/>
          </a:bodyPr>
          <a:lstStyle/>
          <a:p>
            <a:r>
              <a:rPr lang="en-US" sz="2000"/>
              <a:t>Educated Fortune Teller</a:t>
            </a:r>
            <a:endParaRPr lang="en-US" sz="2000" dirty="0"/>
          </a:p>
        </p:txBody>
      </p:sp>
    </p:spTree>
    <p:extLst>
      <p:ext uri="{BB962C8B-B14F-4D97-AF65-F5344CB8AC3E}">
        <p14:creationId xmlns:p14="http://schemas.microsoft.com/office/powerpoint/2010/main" val="1698438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BEFE-F944-E64B-B8D6-62900D7CDA56}"/>
              </a:ext>
            </a:extLst>
          </p:cNvPr>
          <p:cNvSpPr>
            <a:spLocks noGrp="1"/>
          </p:cNvSpPr>
          <p:nvPr>
            <p:ph type="title"/>
          </p:nvPr>
        </p:nvSpPr>
        <p:spPr/>
        <p:txBody>
          <a:bodyPr/>
          <a:lstStyle/>
          <a:p>
            <a:r>
              <a:rPr lang="en-GB" dirty="0"/>
              <a:t>What’s Next?</a:t>
            </a:r>
          </a:p>
        </p:txBody>
      </p:sp>
      <p:sp>
        <p:nvSpPr>
          <p:cNvPr id="4" name="Slide Number Placeholder 3">
            <a:extLst>
              <a:ext uri="{FF2B5EF4-FFF2-40B4-BE49-F238E27FC236}">
                <a16:creationId xmlns:a16="http://schemas.microsoft.com/office/drawing/2014/main" id="{2BF1A156-9F38-824A-BEF6-97E90342F033}"/>
              </a:ext>
            </a:extLst>
          </p:cNvPr>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rgbClr val="2042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fld id="{444583ED-F364-40B3-B25B-483B5033DFA3}" type="slidenum">
              <a:rPr lang="en-US" smtClean="0"/>
              <a:pPr>
                <a:buSzPct val="25000"/>
              </a:pPr>
              <a:t>61</a:t>
            </a:fld>
            <a:endParaRPr lang="en-US" sz="900" dirty="0">
              <a:solidFill>
                <a:srgbClr val="20425A"/>
              </a:solidFill>
              <a:latin typeface="Calibri"/>
              <a:ea typeface="Calibri"/>
              <a:cs typeface="Calibri"/>
              <a:sym typeface="Calibri"/>
            </a:endParaRPr>
          </a:p>
        </p:txBody>
      </p:sp>
      <p:sp>
        <p:nvSpPr>
          <p:cNvPr id="6" name="TextBox 5">
            <a:extLst>
              <a:ext uri="{FF2B5EF4-FFF2-40B4-BE49-F238E27FC236}">
                <a16:creationId xmlns:a16="http://schemas.microsoft.com/office/drawing/2014/main" id="{8DF3F8EB-BB57-F748-A8A2-FD3B1903617F}"/>
              </a:ext>
            </a:extLst>
          </p:cNvPr>
          <p:cNvSpPr txBox="1"/>
          <p:nvPr/>
        </p:nvSpPr>
        <p:spPr>
          <a:xfrm>
            <a:off x="2667000" y="2773511"/>
            <a:ext cx="4245907" cy="3554819"/>
          </a:xfrm>
          <a:prstGeom prst="rect">
            <a:avLst/>
          </a:prstGeom>
          <a:noFill/>
        </p:spPr>
        <p:txBody>
          <a:bodyPr wrap="square" rtlCol="0">
            <a:spAutoFit/>
          </a:bodyPr>
          <a:lstStyle/>
          <a:p>
            <a:r>
              <a:rPr lang="en-GB" sz="1500" b="1" dirty="0"/>
              <a:t>R-package </a:t>
            </a:r>
          </a:p>
          <a:p>
            <a:endParaRPr lang="en-GB" sz="1500" dirty="0"/>
          </a:p>
          <a:p>
            <a:r>
              <a:rPr lang="en-GB" sz="1500" dirty="0">
                <a:hlinkClick r:id="rId2"/>
              </a:rPr>
              <a:t>www.github.com/OHDSI/PatientLevelPrediction</a:t>
            </a:r>
            <a:endParaRPr lang="en-GB" sz="1500" dirty="0"/>
          </a:p>
          <a:p>
            <a:endParaRPr lang="en-GB" sz="1500" dirty="0"/>
          </a:p>
          <a:p>
            <a:pPr marL="214308" indent="-214308">
              <a:buFont typeface="Arial" panose="020B0604020202020204" pitchFamily="34" charset="0"/>
              <a:buChar char="•"/>
            </a:pPr>
            <a:r>
              <a:rPr lang="en-GB" sz="1500" dirty="0"/>
              <a:t>Vignettes</a:t>
            </a:r>
          </a:p>
          <a:p>
            <a:pPr marL="214308" indent="-214308">
              <a:buFont typeface="Arial" panose="020B0604020202020204" pitchFamily="34" charset="0"/>
              <a:buChar char="•"/>
            </a:pPr>
            <a:r>
              <a:rPr lang="en-GB" sz="1500" dirty="0"/>
              <a:t>Videos</a:t>
            </a:r>
          </a:p>
          <a:p>
            <a:pPr marL="214308" indent="-214308">
              <a:buFont typeface="Arial" panose="020B0604020202020204" pitchFamily="34" charset="0"/>
              <a:buChar char="•"/>
            </a:pPr>
            <a:r>
              <a:rPr lang="en-GB" sz="1500" dirty="0"/>
              <a:t>Online training material</a:t>
            </a:r>
          </a:p>
          <a:p>
            <a:endParaRPr lang="en-GB" sz="1500" dirty="0"/>
          </a:p>
          <a:p>
            <a:r>
              <a:rPr lang="en-GB" sz="1500" b="1" dirty="0"/>
              <a:t>Book-of-OHDSI </a:t>
            </a:r>
            <a:r>
              <a:rPr lang="en-US" sz="1500" dirty="0">
                <a:hlinkClick r:id="rId3"/>
              </a:rPr>
              <a:t>https://ohdsi.github.io/TheBookOfOhdsi/</a:t>
            </a:r>
            <a:endParaRPr lang="en-US" sz="1500" dirty="0"/>
          </a:p>
          <a:p>
            <a:endParaRPr lang="en-US" sz="1500" dirty="0"/>
          </a:p>
          <a:p>
            <a:r>
              <a:rPr lang="en-US" sz="1500" b="1" dirty="0"/>
              <a:t>Study Results</a:t>
            </a:r>
            <a:endParaRPr lang="en-US" sz="1500" dirty="0"/>
          </a:p>
          <a:p>
            <a:r>
              <a:rPr lang="en-US" sz="1500" dirty="0">
                <a:hlinkClick r:id="rId4"/>
              </a:rPr>
              <a:t>www.data.ohdsi.org</a:t>
            </a:r>
            <a:endParaRPr lang="en-US" sz="1500" dirty="0"/>
          </a:p>
          <a:p>
            <a:endParaRPr lang="en-US" sz="1500" dirty="0"/>
          </a:p>
          <a:p>
            <a:endParaRPr lang="en-GB" sz="1500" dirty="0"/>
          </a:p>
        </p:txBody>
      </p:sp>
      <p:sp>
        <p:nvSpPr>
          <p:cNvPr id="3" name="Rectangle 2">
            <a:extLst>
              <a:ext uri="{FF2B5EF4-FFF2-40B4-BE49-F238E27FC236}">
                <a16:creationId xmlns:a16="http://schemas.microsoft.com/office/drawing/2014/main" id="{DA07D76C-189B-0842-9EE9-F43C78DBD651}"/>
              </a:ext>
            </a:extLst>
          </p:cNvPr>
          <p:cNvSpPr/>
          <p:nvPr/>
        </p:nvSpPr>
        <p:spPr>
          <a:xfrm>
            <a:off x="435782" y="1291417"/>
            <a:ext cx="8174818" cy="1015663"/>
          </a:xfrm>
          <a:prstGeom prst="rect">
            <a:avLst/>
          </a:prstGeom>
        </p:spPr>
        <p:txBody>
          <a:bodyPr wrap="square">
            <a:spAutoFit/>
          </a:bodyPr>
          <a:lstStyle/>
          <a:p>
            <a:pPr marL="221099" lvl="0" indent="-213955">
              <a:spcBef>
                <a:spcPts val="56"/>
              </a:spcBef>
              <a:tabLst>
                <a:tab pos="221099" algn="l"/>
                <a:tab pos="221456" algn="l"/>
              </a:tabLst>
              <a:defRPr/>
            </a:pPr>
            <a:r>
              <a:rPr lang="en-US" sz="2000" dirty="0"/>
              <a:t>Do you still think your prediction task can help?  If so, write a network study for your model and get the community to build it.  If not, can you think of a different task?</a:t>
            </a:r>
          </a:p>
        </p:txBody>
      </p:sp>
    </p:spTree>
    <p:extLst>
      <p:ext uri="{BB962C8B-B14F-4D97-AF65-F5344CB8AC3E}">
        <p14:creationId xmlns:p14="http://schemas.microsoft.com/office/powerpoint/2010/main" val="2315608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43000" y="260116"/>
            <a:ext cx="7543800" cy="622767"/>
          </a:xfrm>
          <a:prstGeom prst="rect">
            <a:avLst/>
          </a:prstGeom>
        </p:spPr>
        <p:txBody>
          <a:bodyPr vert="horz" wrap="square" lIns="0" tIns="7144" rIns="0" bIns="0" rtlCol="0" anchor="ctr" anchorCtr="0">
            <a:spAutoFit/>
          </a:bodyPr>
          <a:lstStyle/>
          <a:p>
            <a:pPr marL="7144">
              <a:spcBef>
                <a:spcPts val="56"/>
              </a:spcBef>
            </a:pPr>
            <a:r>
              <a:rPr lang="en-US" spc="-321" dirty="0">
                <a:latin typeface="Calibri" charset="0"/>
                <a:ea typeface="Calibri" charset="0"/>
                <a:cs typeface="Calibri" charset="0"/>
              </a:rPr>
              <a:t>Join the PLP Community</a:t>
            </a:r>
            <a:endParaRPr dirty="0">
              <a:latin typeface="Calibri" charset="0"/>
              <a:ea typeface="Calibri" charset="0"/>
              <a:cs typeface="Calibri" charset="0"/>
            </a:endParaRPr>
          </a:p>
        </p:txBody>
      </p:sp>
      <p:sp>
        <p:nvSpPr>
          <p:cNvPr id="53" name="Text Placeholder 52"/>
          <p:cNvSpPr>
            <a:spLocks noGrp="1"/>
          </p:cNvSpPr>
          <p:nvPr>
            <p:ph type="body" idx="1"/>
          </p:nvPr>
        </p:nvSpPr>
        <p:spPr>
          <a:xfrm>
            <a:off x="304800" y="1295400"/>
            <a:ext cx="5676900" cy="4906962"/>
          </a:xfrm>
        </p:spPr>
        <p:txBody>
          <a:bodyPr/>
          <a:lstStyle/>
          <a:p>
            <a:pPr marL="222528" indent="-215384">
              <a:spcBef>
                <a:spcPts val="56"/>
              </a:spcBef>
              <a:tabLst>
                <a:tab pos="221813" algn="l"/>
                <a:tab pos="222171" algn="l"/>
              </a:tabLst>
            </a:pPr>
            <a:r>
              <a:rPr lang="en-US" spc="62" dirty="0">
                <a:solidFill>
                  <a:srgbClr val="030505"/>
                </a:solidFill>
              </a:rPr>
              <a:t>Monthly meetings of PLP WG</a:t>
            </a:r>
          </a:p>
          <a:p>
            <a:pPr marL="222528" indent="-215384">
              <a:spcBef>
                <a:spcPts val="56"/>
              </a:spcBef>
              <a:tabLst>
                <a:tab pos="221813" algn="l"/>
                <a:tab pos="222171" algn="l"/>
              </a:tabLst>
            </a:pPr>
            <a:endParaRPr lang="en-US" spc="62" dirty="0">
              <a:solidFill>
                <a:srgbClr val="030505"/>
              </a:solidFill>
            </a:endParaRPr>
          </a:p>
          <a:p>
            <a:pPr marL="222528" indent="-215384">
              <a:spcBef>
                <a:spcPts val="56"/>
              </a:spcBef>
              <a:tabLst>
                <a:tab pos="221813" algn="l"/>
                <a:tab pos="222171" algn="l"/>
              </a:tabLst>
            </a:pPr>
            <a:r>
              <a:rPr lang="en-US" spc="62" dirty="0">
                <a:solidFill>
                  <a:srgbClr val="030505"/>
                </a:solidFill>
              </a:rPr>
              <a:t>Researchers Forum </a:t>
            </a:r>
          </a:p>
          <a:p>
            <a:pPr marL="7144" indent="0">
              <a:spcBef>
                <a:spcPts val="56"/>
              </a:spcBef>
              <a:buNone/>
              <a:tabLst>
                <a:tab pos="221813" algn="l"/>
                <a:tab pos="222171" algn="l"/>
              </a:tabLst>
            </a:pPr>
            <a:r>
              <a:rPr lang="en-US" spc="62" dirty="0">
                <a:solidFill>
                  <a:srgbClr val="030505"/>
                </a:solidFill>
              </a:rPr>
              <a:t>  (tag </a:t>
            </a:r>
            <a:r>
              <a:rPr lang="en-US" spc="62" dirty="0" err="1">
                <a:solidFill>
                  <a:srgbClr val="030505"/>
                </a:solidFill>
              </a:rPr>
              <a:t>patientprediction</a:t>
            </a:r>
            <a:r>
              <a:rPr lang="en-US" spc="62" dirty="0">
                <a:solidFill>
                  <a:srgbClr val="030505"/>
                </a:solidFill>
              </a:rPr>
              <a:t>)</a:t>
            </a:r>
          </a:p>
          <a:p>
            <a:pPr marL="222528" indent="-215384">
              <a:spcBef>
                <a:spcPts val="56"/>
              </a:spcBef>
              <a:tabLst>
                <a:tab pos="221813" algn="l"/>
                <a:tab pos="222171" algn="l"/>
              </a:tabLst>
            </a:pPr>
            <a:endParaRPr lang="en-US" dirty="0"/>
          </a:p>
          <a:p>
            <a:pPr marL="222528" marR="2858" indent="-215384">
              <a:lnSpc>
                <a:spcPct val="110400"/>
              </a:lnSpc>
              <a:spcBef>
                <a:spcPts val="1080"/>
              </a:spcBef>
              <a:tabLst>
                <a:tab pos="229672" algn="l"/>
                <a:tab pos="230029" algn="l"/>
              </a:tabLst>
            </a:pPr>
            <a:r>
              <a:rPr lang="en-US" spc="42" dirty="0">
                <a:solidFill>
                  <a:srgbClr val="030505"/>
                </a:solidFill>
              </a:rPr>
              <a:t>Become an active developer: add your own algorithms and other features</a:t>
            </a:r>
            <a:endParaRPr lang="en-US" sz="3600" dirty="0"/>
          </a:p>
          <a:p>
            <a:endParaRPr lang="en-US" dirty="0"/>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546" y="537452"/>
            <a:ext cx="4409454" cy="5911477"/>
          </a:xfrm>
          <a:prstGeom prst="rect">
            <a:avLst/>
          </a:prstGeom>
        </p:spPr>
      </p:pic>
    </p:spTree>
    <p:extLst>
      <p:ext uri="{BB962C8B-B14F-4D97-AF65-F5344CB8AC3E}">
        <p14:creationId xmlns:p14="http://schemas.microsoft.com/office/powerpoint/2010/main" val="177484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fontAlgn="ctr">
              <a:buNone/>
            </a:pPr>
            <a:r>
              <a:rPr lang="en-US" sz="1800" b="1" dirty="0">
                <a:solidFill>
                  <a:schemeClr val="tx1"/>
                </a:solidFill>
              </a:rPr>
              <a:t>Scale up</a:t>
            </a:r>
          </a:p>
          <a:p>
            <a:pPr fontAlgn="ctr"/>
            <a:r>
              <a:rPr lang="en-US" sz="1800" dirty="0"/>
              <a:t>Increase the number of database</a:t>
            </a:r>
          </a:p>
          <a:p>
            <a:pPr fontAlgn="ctr"/>
            <a:r>
              <a:rPr lang="en-US" sz="1800" dirty="0"/>
              <a:t>Increase the number of cohorts at risk</a:t>
            </a:r>
          </a:p>
          <a:p>
            <a:pPr fontAlgn="ctr"/>
            <a:r>
              <a:rPr lang="en-US" sz="1800" dirty="0"/>
              <a:t>Increase the number of outcomes</a:t>
            </a:r>
          </a:p>
          <a:p>
            <a:pPr fontAlgn="ctr"/>
            <a:endParaRPr lang="en-US" sz="1800" dirty="0"/>
          </a:p>
          <a:p>
            <a:pPr marL="0" indent="0" fontAlgn="ctr">
              <a:buNone/>
            </a:pPr>
            <a:r>
              <a:rPr lang="en-US" sz="1800" b="1" dirty="0">
                <a:solidFill>
                  <a:schemeClr val="tx1"/>
                </a:solidFill>
              </a:rPr>
              <a:t>Method Research</a:t>
            </a:r>
          </a:p>
          <a:p>
            <a:pPr fontAlgn="ctr"/>
            <a:r>
              <a:rPr lang="en-US" sz="1800" dirty="0"/>
              <a:t>Performance </a:t>
            </a:r>
          </a:p>
          <a:p>
            <a:pPr fontAlgn="ctr"/>
            <a:r>
              <a:rPr lang="en-US" sz="1800" dirty="0"/>
              <a:t>Transportability</a:t>
            </a:r>
          </a:p>
          <a:p>
            <a:pPr fontAlgn="ctr"/>
            <a:r>
              <a:rPr lang="en-US" sz="1800" dirty="0"/>
              <a:t>Temporal information</a:t>
            </a:r>
          </a:p>
          <a:p>
            <a:pPr fontAlgn="ctr"/>
            <a:r>
              <a:rPr lang="en-US" sz="1800" dirty="0"/>
              <a:t>Textual information</a:t>
            </a:r>
          </a:p>
          <a:p>
            <a:pPr fontAlgn="ctr"/>
            <a:r>
              <a:rPr lang="is-IS" sz="1800" dirty="0"/>
              <a:t>Deep learning</a:t>
            </a:r>
          </a:p>
          <a:p>
            <a:pPr fontAlgn="ctr"/>
            <a:r>
              <a:rPr lang="is-IS" sz="1800" dirty="0"/>
              <a:t>Ensemble training</a:t>
            </a:r>
          </a:p>
          <a:p>
            <a:pPr fontAlgn="ctr"/>
            <a:r>
              <a:rPr lang="is-IS" sz="1800" dirty="0"/>
              <a:t>Learning Curves</a:t>
            </a:r>
          </a:p>
          <a:p>
            <a:pPr fontAlgn="ctr"/>
            <a:endParaRPr lang="is-IS" sz="1800" dirty="0"/>
          </a:p>
          <a:p>
            <a:pPr marL="0" indent="0" fontAlgn="ctr">
              <a:buNone/>
            </a:pPr>
            <a:r>
              <a:rPr lang="en-US" sz="1800" b="1" dirty="0">
                <a:solidFill>
                  <a:schemeClr val="tx1"/>
                </a:solidFill>
              </a:rPr>
              <a:t>Clinical impact for the patient</a:t>
            </a:r>
          </a:p>
          <a:p>
            <a:pPr fontAlgn="ctr"/>
            <a:r>
              <a:rPr lang="en-US" sz="1800" dirty="0"/>
              <a:t>How to assess?</a:t>
            </a:r>
          </a:p>
        </p:txBody>
      </p:sp>
      <p:sp>
        <p:nvSpPr>
          <p:cNvPr id="5" name="Title 1"/>
          <p:cNvSpPr>
            <a:spLocks noGrp="1"/>
          </p:cNvSpPr>
          <p:nvPr>
            <p:ph type="title"/>
          </p:nvPr>
        </p:nvSpPr>
        <p:spPr>
          <a:xfrm>
            <a:off x="1143000" y="152400"/>
            <a:ext cx="7543800" cy="838200"/>
          </a:xfrm>
        </p:spPr>
        <p:txBody>
          <a:bodyPr>
            <a:noAutofit/>
          </a:bodyPr>
          <a:lstStyle/>
          <a:p>
            <a:r>
              <a:rPr lang="en-US" sz="3200" dirty="0"/>
              <a:t>Continuation of the PLP Journey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837" y="1219200"/>
            <a:ext cx="4280963" cy="279600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239" y="1579240"/>
            <a:ext cx="953952" cy="220960"/>
          </a:xfrm>
          <a:prstGeom prst="rect">
            <a:avLst/>
          </a:prstGeom>
        </p:spPr>
      </p:pic>
      <p:sp>
        <p:nvSpPr>
          <p:cNvPr id="2" name="TextBox 1">
            <a:extLst>
              <a:ext uri="{FF2B5EF4-FFF2-40B4-BE49-F238E27FC236}">
                <a16:creationId xmlns:a16="http://schemas.microsoft.com/office/drawing/2014/main" id="{225CF122-083D-F641-93E8-A830C7385B05}"/>
              </a:ext>
            </a:extLst>
          </p:cNvPr>
          <p:cNvSpPr txBox="1"/>
          <p:nvPr/>
        </p:nvSpPr>
        <p:spPr>
          <a:xfrm>
            <a:off x="4416723" y="4375244"/>
            <a:ext cx="3886200" cy="1200329"/>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Tool Development</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Model Library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Results viewer improvements</a:t>
            </a:r>
            <a:r>
              <a:rPr lang="en-US" sz="1800"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620461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Tutorial improvement</a:t>
            </a:r>
          </a:p>
        </p:txBody>
      </p:sp>
      <p:sp>
        <p:nvSpPr>
          <p:cNvPr id="21" name="Text Placeholder 20"/>
          <p:cNvSpPr>
            <a:spLocks noGrp="1"/>
          </p:cNvSpPr>
          <p:nvPr>
            <p:ph type="body" idx="1"/>
          </p:nvPr>
        </p:nvSpPr>
        <p:spPr>
          <a:xfrm>
            <a:off x="609600" y="1676400"/>
            <a:ext cx="8229600" cy="49069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like to hear your feedback on this course: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457200" indent="-457200">
              <a:spcBef>
                <a:spcPts val="0"/>
              </a:spcBef>
              <a:buClrTx/>
              <a:buSzTx/>
            </a:pPr>
            <a:r>
              <a:rPr lang="en-US" dirty="0"/>
              <a:t>What went well?</a:t>
            </a:r>
          </a:p>
          <a:p>
            <a:pPr marL="457200" indent="-457200">
              <a:spcBef>
                <a:spcPts val="0"/>
              </a:spcBef>
              <a:buClrTx/>
              <a:buSzTx/>
            </a:pPr>
            <a:r>
              <a:rPr lang="en-US" dirty="0"/>
              <a:t>What did not?</a:t>
            </a:r>
          </a:p>
          <a:p>
            <a:pPr marL="457200" indent="-457200">
              <a:spcBef>
                <a:spcPts val="0"/>
              </a:spcBef>
              <a:buClrTx/>
              <a:buSzTx/>
            </a:pPr>
            <a:r>
              <a:rPr lang="en-US" dirty="0"/>
              <a:t>What do you like to see added?</a:t>
            </a:r>
          </a:p>
          <a:p>
            <a:pPr marL="457200" indent="-457200">
              <a:spcBef>
                <a:spcPts val="0"/>
              </a:spcBef>
              <a:buClrTx/>
              <a:buSzTx/>
            </a:pPr>
            <a:r>
              <a:rPr lang="en-US" dirty="0"/>
              <a:t>You can give your feedback on the evaluation form:</a:t>
            </a:r>
          </a:p>
          <a:p>
            <a:pPr marL="0" indent="0">
              <a:spcBef>
                <a:spcPts val="0"/>
              </a:spcBef>
              <a:buClrTx/>
              <a:buSzTx/>
              <a:buNone/>
            </a:pPr>
            <a:endParaRPr lang="en-US" dirty="0"/>
          </a:p>
          <a:p>
            <a:pPr marL="0" indent="0">
              <a:spcBef>
                <a:spcPts val="0"/>
              </a:spcBef>
              <a:buClrTx/>
              <a:buSzTx/>
              <a:buNone/>
            </a:pPr>
            <a:r>
              <a:rPr lang="en-US" dirty="0">
                <a:hlinkClick r:id="rId2"/>
              </a:rPr>
              <a:t>https://bit.ly/2EeSIpC</a:t>
            </a:r>
            <a:endParaRPr lang="en-US" dirty="0"/>
          </a:p>
          <a:p>
            <a:pPr marL="0" indent="0">
              <a:spcBef>
                <a:spcPts val="0"/>
              </a:spcBef>
              <a:buClrTx/>
              <a:buSzTx/>
              <a:buNone/>
            </a:pPr>
            <a:endParaRPr lang="en-US" dirty="0"/>
          </a:p>
        </p:txBody>
      </p:sp>
    </p:spTree>
    <p:extLst>
      <p:ext uri="{BB962C8B-B14F-4D97-AF65-F5344CB8AC3E}">
        <p14:creationId xmlns:p14="http://schemas.microsoft.com/office/powerpoint/2010/main" val="127441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160407"/>
            <a:ext cx="7543800" cy="838200"/>
          </a:xfrm>
        </p:spPr>
        <p:txBody>
          <a:bodyPr/>
          <a:lstStyle/>
          <a:p>
            <a:r>
              <a:rPr lang="en-US" dirty="0"/>
              <a:t>Questions? Drop us an email</a:t>
            </a:r>
          </a:p>
        </p:txBody>
      </p:sp>
      <p:sp>
        <p:nvSpPr>
          <p:cNvPr id="4" name="TextBox 3"/>
          <p:cNvSpPr txBox="1"/>
          <p:nvPr/>
        </p:nvSpPr>
        <p:spPr>
          <a:xfrm>
            <a:off x="4319046" y="5333976"/>
            <a:ext cx="6624736" cy="1015663"/>
          </a:xfrm>
          <a:prstGeom prst="rect">
            <a:avLst/>
          </a:prstGeom>
          <a:noFill/>
        </p:spPr>
        <p:txBody>
          <a:bodyPr wrap="square" rtlCol="0">
            <a:spAutoFit/>
          </a:bodyPr>
          <a:lstStyle/>
          <a:p>
            <a:r>
              <a:rPr lang="en-US" sz="2000" dirty="0"/>
              <a:t>		</a:t>
            </a:r>
          </a:p>
          <a:p>
            <a:r>
              <a:rPr lang="en-US" sz="2000" dirty="0">
                <a:hlinkClick r:id="rId3"/>
              </a:rPr>
              <a:t>jreps@its.jnj.com</a:t>
            </a:r>
            <a:endParaRPr lang="en-US" sz="2000" dirty="0"/>
          </a:p>
          <a:p>
            <a:endParaRPr lang="en-US" sz="20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6782" y="4801221"/>
            <a:ext cx="1548418" cy="154841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6782" y="1073443"/>
            <a:ext cx="4800600" cy="4260533"/>
          </a:xfrm>
          <a:prstGeom prst="rect">
            <a:avLst/>
          </a:prstGeom>
        </p:spPr>
      </p:pic>
    </p:spTree>
    <p:extLst>
      <p:ext uri="{BB962C8B-B14F-4D97-AF65-F5344CB8AC3E}">
        <p14:creationId xmlns:p14="http://schemas.microsoft.com/office/powerpoint/2010/main" val="787027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Mission</a:t>
            </a:r>
          </a:p>
        </p:txBody>
      </p:sp>
      <p:sp>
        <p:nvSpPr>
          <p:cNvPr id="3" name="Content Placeholder 2"/>
          <p:cNvSpPr>
            <a:spLocks noGrp="1"/>
          </p:cNvSpPr>
          <p:nvPr>
            <p:ph idx="1"/>
          </p:nvPr>
        </p:nvSpPr>
        <p:spPr>
          <a:xfrm>
            <a:off x="457200" y="2039816"/>
            <a:ext cx="8382000" cy="4191000"/>
          </a:xfrm>
        </p:spPr>
        <p:txBody>
          <a:bodyPr>
            <a:normAutofit/>
          </a:bodyPr>
          <a:lstStyle/>
          <a:p>
            <a:pPr marL="0" indent="0" algn="ctr">
              <a:buNone/>
            </a:pPr>
            <a:r>
              <a:rPr lang="en-US" sz="3600" dirty="0"/>
              <a:t>To improve health, by empowering a community to collaboratively generate the evidence that promotes better health decisions and better care.</a:t>
            </a:r>
          </a:p>
        </p:txBody>
      </p:sp>
      <p:sp>
        <p:nvSpPr>
          <p:cNvPr id="6" name="Rectangle 5"/>
          <p:cNvSpPr/>
          <p:nvPr/>
        </p:nvSpPr>
        <p:spPr>
          <a:xfrm>
            <a:off x="457200" y="5215153"/>
            <a:ext cx="8440126" cy="1015663"/>
          </a:xfrm>
          <a:prstGeom prst="rect">
            <a:avLst/>
          </a:prstGeom>
        </p:spPr>
        <p:txBody>
          <a:bodyPr wrap="square">
            <a:spAutoFit/>
          </a:bodyPr>
          <a:lstStyle/>
          <a:p>
            <a:pPr lvl="0">
              <a:spcAft>
                <a:spcPts val="0"/>
              </a:spcAft>
            </a:pPr>
            <a:r>
              <a:rPr lang="en-US" dirty="0" err="1">
                <a:effectLst/>
                <a:latin typeface="Times New Roman" charset="0"/>
                <a:ea typeface="Calibri" charset="0"/>
                <a:cs typeface="Times New Roman" charset="0"/>
              </a:rPr>
              <a:t>Hripcsak</a:t>
            </a:r>
            <a:r>
              <a:rPr lang="en-US" dirty="0">
                <a:effectLst/>
                <a:latin typeface="Times New Roman" charset="0"/>
                <a:ea typeface="Calibri" charset="0"/>
                <a:cs typeface="Times New Roman" charset="0"/>
              </a:rPr>
              <a:t> G, et al. (2015) Observational Health Data Sciences and Informatics (OHDSI): Opportunities for observational researchers. Stud Health </a:t>
            </a:r>
            <a:r>
              <a:rPr lang="en-US" dirty="0" err="1">
                <a:effectLst/>
                <a:latin typeface="Times New Roman" charset="0"/>
                <a:ea typeface="Calibri" charset="0"/>
                <a:cs typeface="Times New Roman" charset="0"/>
              </a:rPr>
              <a:t>Technol</a:t>
            </a:r>
            <a:r>
              <a:rPr lang="en-US" dirty="0">
                <a:effectLst/>
                <a:latin typeface="Times New Roman" charset="0"/>
                <a:ea typeface="Calibri" charset="0"/>
                <a:cs typeface="Times New Roman" charset="0"/>
              </a:rPr>
              <a:t> Inform 216:574–578.</a:t>
            </a:r>
            <a:endParaRPr lang="en-US" sz="3200" dirty="0">
              <a:effectLst/>
              <a:latin typeface="Calibri" charset="0"/>
              <a:ea typeface="Calibri" charset="0"/>
              <a:cs typeface="Times New Roman" charset="0"/>
            </a:endParaRPr>
          </a:p>
        </p:txBody>
      </p:sp>
    </p:spTree>
    <p:extLst>
      <p:ext uri="{BB962C8B-B14F-4D97-AF65-F5344CB8AC3E}">
        <p14:creationId xmlns:p14="http://schemas.microsoft.com/office/powerpoint/2010/main" val="366220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caricature of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Tree>
    <p:extLst>
      <p:ext uri="{BB962C8B-B14F-4D97-AF65-F5344CB8AC3E}">
        <p14:creationId xmlns:p14="http://schemas.microsoft.com/office/powerpoint/2010/main" val="38507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41" grpId="0"/>
      <p:bldP spid="44"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Questions asked across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
        <p:nvSpPr>
          <p:cNvPr id="3" name="TextBox 2"/>
          <p:cNvSpPr txBox="1"/>
          <p:nvPr/>
        </p:nvSpPr>
        <p:spPr>
          <a:xfrm>
            <a:off x="1560389" y="1556696"/>
            <a:ext cx="2429364"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t>Which treatment did patients choose after diagnosis?</a:t>
            </a:r>
          </a:p>
        </p:txBody>
      </p:sp>
      <p:sp>
        <p:nvSpPr>
          <p:cNvPr id="38" name="TextBox 37"/>
          <p:cNvSpPr txBox="1"/>
          <p:nvPr/>
        </p:nvSpPr>
        <p:spPr>
          <a:xfrm>
            <a:off x="615277" y="3047607"/>
            <a:ext cx="2429364"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Which patients chose which treatments?</a:t>
            </a:r>
          </a:p>
        </p:txBody>
      </p:sp>
      <p:sp>
        <p:nvSpPr>
          <p:cNvPr id="40" name="TextBox 39"/>
          <p:cNvSpPr txBox="1"/>
          <p:nvPr/>
        </p:nvSpPr>
        <p:spPr>
          <a:xfrm>
            <a:off x="1006042" y="4165517"/>
            <a:ext cx="2947166"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How many patients experienced the outcome after treatment?</a:t>
            </a:r>
          </a:p>
        </p:txBody>
      </p:sp>
      <p:sp>
        <p:nvSpPr>
          <p:cNvPr id="42" name="TextBox 41"/>
          <p:cNvSpPr txBox="1"/>
          <p:nvPr/>
        </p:nvSpPr>
        <p:spPr>
          <a:xfrm>
            <a:off x="5335049" y="5498757"/>
            <a:ext cx="3081780"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What is the probability I will experience the outcome?</a:t>
            </a:r>
          </a:p>
        </p:txBody>
      </p:sp>
      <p:sp>
        <p:nvSpPr>
          <p:cNvPr id="47" name="TextBox 46"/>
          <p:cNvSpPr txBox="1"/>
          <p:nvPr/>
        </p:nvSpPr>
        <p:spPr>
          <a:xfrm>
            <a:off x="5916630" y="4529526"/>
            <a:ext cx="284665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Does treatment cause outcome?</a:t>
            </a:r>
          </a:p>
        </p:txBody>
      </p:sp>
      <p:sp>
        <p:nvSpPr>
          <p:cNvPr id="48" name="TextBox 47"/>
          <p:cNvSpPr txBox="1"/>
          <p:nvPr/>
        </p:nvSpPr>
        <p:spPr>
          <a:xfrm>
            <a:off x="6238719" y="3099137"/>
            <a:ext cx="2846650"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Does one treatment cause the outcome more than an alternative</a:t>
            </a:r>
            <a:r>
              <a:rPr lang="en-US" sz="2000" dirty="0"/>
              <a:t>?</a:t>
            </a:r>
          </a:p>
        </p:txBody>
      </p:sp>
      <p:sp>
        <p:nvSpPr>
          <p:cNvPr id="51" name="TextBox 50"/>
          <p:cNvSpPr txBox="1"/>
          <p:nvPr/>
        </p:nvSpPr>
        <p:spPr>
          <a:xfrm>
            <a:off x="1893450" y="5509225"/>
            <a:ext cx="308178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What is the probability I will develop the disease?</a:t>
            </a:r>
          </a:p>
        </p:txBody>
      </p:sp>
    </p:spTree>
    <p:extLst>
      <p:ext uri="{BB962C8B-B14F-4D97-AF65-F5344CB8AC3E}">
        <p14:creationId xmlns:p14="http://schemas.microsoft.com/office/powerpoint/2010/main" val="2368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40" grpId="0" animBg="1"/>
      <p:bldP spid="42" grpId="0" animBg="1"/>
      <p:bldP spid="47" grpId="0" animBg="1"/>
      <p:bldP spid="48" grpId="0" animBg="1"/>
      <p:bldP spid="51"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4C77E58B18764BA9F4485A4FB4C2A4" ma:contentTypeVersion="6" ma:contentTypeDescription="Create a new document." ma:contentTypeScope="" ma:versionID="3a953334edd8eff74c2e6ab20c79739b">
  <xsd:schema xmlns:xsd="http://www.w3.org/2001/XMLSchema" xmlns:xs="http://www.w3.org/2001/XMLSchema" xmlns:p="http://schemas.microsoft.com/office/2006/metadata/properties" xmlns:ns2="6aa4acca-6ce2-4a89-886c-179c5d781235" targetNamespace="http://schemas.microsoft.com/office/2006/metadata/properties" ma:root="true" ma:fieldsID="c0f23dd8616ac65f7b9becc58c7b1116" ns2:_="">
    <xsd:import namespace="6aa4acca-6ce2-4a89-886c-179c5d7812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4acca-6ce2-4a89-886c-179c5d7812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A3A09A-61ED-4EAF-8329-B9E8D59E281E}">
  <ds:schemaRefs>
    <ds:schemaRef ds:uri="http://www.w3.org/XML/1998/namespace"/>
    <ds:schemaRef ds:uri="http://schemas.microsoft.com/office/2006/metadata/properties"/>
    <ds:schemaRef ds:uri="http://purl.org/dc/elements/1.1/"/>
    <ds:schemaRef ds:uri="http://purl.org/dc/dcmitype/"/>
    <ds:schemaRef ds:uri="http://schemas.microsoft.com/office/2006/documentManagement/types"/>
    <ds:schemaRef ds:uri="6aa4acca-6ce2-4a89-886c-179c5d781235"/>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C6465A5B-EB83-4500-A0B7-B13B8237D7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a4acca-6ce2-4a89-886c-179c5d7812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58F0A2-F3E3-46DF-9160-CBE0945AA0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17159</TotalTime>
  <Words>5704</Words>
  <Application>Microsoft Macintosh PowerPoint</Application>
  <PresentationFormat>On-screen Show (4:3)</PresentationFormat>
  <Paragraphs>1006</Paragraphs>
  <Slides>65</Slides>
  <Notes>7</Notes>
  <HiddenSlides>2</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Times New Roman</vt:lpstr>
      <vt:lpstr>Office Theme</vt:lpstr>
      <vt:lpstr> OHDSI Tutorial:  Patient-level predictive modelling in observational healthcare data</vt:lpstr>
      <vt:lpstr>The journey toward Patient-Level Prediction</vt:lpstr>
      <vt:lpstr>Faculty</vt:lpstr>
      <vt:lpstr>Today’s Agenda</vt:lpstr>
      <vt:lpstr>Welcome to the Patient-Level Prediction Tutorial</vt:lpstr>
      <vt:lpstr>Kep Topics to cover in 30 mins</vt:lpstr>
      <vt:lpstr>OHDSI’s Mission</vt:lpstr>
      <vt:lpstr>A caricature of the patient journey</vt:lpstr>
      <vt:lpstr>Questions asked across the patient journey</vt:lpstr>
      <vt:lpstr>Complementary evidence to inform the patient journey</vt:lpstr>
      <vt:lpstr>Clinicians are confronted with prediction questions on a daily basis. What options do they have?</vt:lpstr>
      <vt:lpstr>Example clinical prediction model</vt:lpstr>
      <vt:lpstr>Example clinical prediction model</vt:lpstr>
      <vt:lpstr>Prediction Problem Definition</vt:lpstr>
      <vt:lpstr>What are the key inputs to a patient-level prediction study?</vt:lpstr>
      <vt:lpstr>Types of prediction problems in healthcare</vt:lpstr>
      <vt:lpstr>Types of prediction problems in healthcare</vt:lpstr>
      <vt:lpstr>Types of prediction problems in healthcare</vt:lpstr>
      <vt:lpstr>Types of prediction problems in healthcare</vt:lpstr>
      <vt:lpstr>Types of prediction problems in healthcare</vt:lpstr>
      <vt:lpstr>Types of prediction problems in healthcare</vt:lpstr>
      <vt:lpstr>How to pick a clinically useful task?</vt:lpstr>
      <vt:lpstr>Types of prediction problems in healthcare</vt:lpstr>
      <vt:lpstr>PowerPoint Presentation</vt:lpstr>
      <vt:lpstr>Today’s Agenda</vt:lpstr>
      <vt:lpstr>What is your prediction problem?</vt:lpstr>
      <vt:lpstr>Today’s Agenda</vt:lpstr>
      <vt:lpstr>Let’s take a 15 min break</vt:lpstr>
      <vt:lpstr>Today’s Agenda</vt:lpstr>
      <vt:lpstr>OHDSI PLP Framework with Best Practices</vt:lpstr>
      <vt:lpstr>Things to cover in 30-45 mins</vt:lpstr>
      <vt:lpstr>The OHDSI PLP Framework</vt:lpstr>
      <vt:lpstr>Data Extraction: Cohort vs case-control design</vt:lpstr>
      <vt:lpstr>Data Extraction: Cohort vs case-control design</vt:lpstr>
      <vt:lpstr>Extracting labelled data</vt:lpstr>
      <vt:lpstr>Predictors</vt:lpstr>
      <vt:lpstr>Create labelled data using retrospective cohort design</vt:lpstr>
      <vt:lpstr>Imbalanced labels </vt:lpstr>
      <vt:lpstr>Developing the model</vt:lpstr>
      <vt:lpstr>Developing the model</vt:lpstr>
      <vt:lpstr>Evaluating the model</vt:lpstr>
      <vt:lpstr>Evaluating the model</vt:lpstr>
      <vt:lpstr>Evaluating the model</vt:lpstr>
      <vt:lpstr>Publishing the model</vt:lpstr>
      <vt:lpstr>Questions?</vt:lpstr>
      <vt:lpstr>Today’s Agenda</vt:lpstr>
      <vt:lpstr>Design your model</vt:lpstr>
      <vt:lpstr>Today’s Agenda</vt:lpstr>
      <vt:lpstr>Let’s take a 15 min break</vt:lpstr>
      <vt:lpstr>Today’s Agenda</vt:lpstr>
      <vt:lpstr>Live Demo Developing models using the PatientLevelPrediction R package</vt:lpstr>
      <vt:lpstr>Move over to markdown html</vt:lpstr>
      <vt:lpstr>Today’s Agenda</vt:lpstr>
      <vt:lpstr>Today’s Agenda</vt:lpstr>
      <vt:lpstr>Let’s take a 15 min break</vt:lpstr>
      <vt:lpstr>Today’s Agenda</vt:lpstr>
      <vt:lpstr>Today’s Agenda</vt:lpstr>
      <vt:lpstr>OHDSI Federated Learning</vt:lpstr>
      <vt:lpstr>PowerPoint Presentation</vt:lpstr>
      <vt:lpstr>Lessons Learned</vt:lpstr>
      <vt:lpstr>What’s Next?</vt:lpstr>
      <vt:lpstr>Join the PLP Community</vt:lpstr>
      <vt:lpstr>Continuation of the PLP Journey</vt:lpstr>
      <vt:lpstr>Tutorial improvement</vt:lpstr>
      <vt:lpstr>Questions? Drop us an email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OHDSI Tutorial:  Patient-level predictive modelling in observational healthcare data</dc:title>
  <dc:creator>Peter Rijnbeek</dc:creator>
  <cp:lastModifiedBy>Jenna Reps</cp:lastModifiedBy>
  <cp:revision>49</cp:revision>
  <cp:lastPrinted>2018-10-13T12:05:45Z</cp:lastPrinted>
  <dcterms:created xsi:type="dcterms:W3CDTF">2018-10-11T16:22:23Z</dcterms:created>
  <dcterms:modified xsi:type="dcterms:W3CDTF">2025-09-19T19:46:21Z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4096">
    <vt:lpwstr>6</vt:lpwstr>
  </property>
  <property fmtid="{D5CDD505-2E9C-101B-9397-08002B2CF9AE}" pid="3" name="ContentTypeId">
    <vt:lpwstr>0x010100764C77E58B18764BA9F4485A4FB4C2A4</vt:lpwstr>
  </property>
  <property fmtid="{D5CDD505-2E9C-101B-9397-08002B2CF9AE}" pid="4" name="AuthorIds_UIVersion_2560">
    <vt:lpwstr>6</vt:lpwstr>
  </property>
</Properties>
</file>